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BF7903-8E1C-48A8-9702-8A5FC3661DBA}" v="3" dt="2026-01-30T18:32:34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14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nai Thornton" userId="0b8d6586-993e-4610-834e-12fe8b76db1b" providerId="ADAL" clId="{F6D61F12-8BB3-405E-809D-C1D7DBD51BA8}"/>
    <pc:docChg chg="custSel modSld">
      <pc:chgData name="Shanai Thornton" userId="0b8d6586-993e-4610-834e-12fe8b76db1b" providerId="ADAL" clId="{F6D61F12-8BB3-405E-809D-C1D7DBD51BA8}" dt="2026-01-30T18:33:14.517" v="110" actId="403"/>
      <pc:docMkLst>
        <pc:docMk/>
      </pc:docMkLst>
      <pc:sldChg chg="delSp mod">
        <pc:chgData name="Shanai Thornton" userId="0b8d6586-993e-4610-834e-12fe8b76db1b" providerId="ADAL" clId="{F6D61F12-8BB3-405E-809D-C1D7DBD51BA8}" dt="2026-01-30T17:01:16.646" v="0" actId="478"/>
        <pc:sldMkLst>
          <pc:docMk/>
          <pc:sldMk cId="0" sldId="256"/>
        </pc:sldMkLst>
        <pc:picChg chg="del">
          <ac:chgData name="Shanai Thornton" userId="0b8d6586-993e-4610-834e-12fe8b76db1b" providerId="ADAL" clId="{F6D61F12-8BB3-405E-809D-C1D7DBD51BA8}" dt="2026-01-30T17:01:16.646" v="0" actId="478"/>
          <ac:picMkLst>
            <pc:docMk/>
            <pc:sldMk cId="0" sldId="256"/>
            <ac:picMk id="78" creationId="{8AAC9D69-0387-B03C-FB53-5AC59048B21F}"/>
          </ac:picMkLst>
        </pc:picChg>
      </pc:sldChg>
      <pc:sldChg chg="addSp delSp modSp mod">
        <pc:chgData name="Shanai Thornton" userId="0b8d6586-993e-4610-834e-12fe8b76db1b" providerId="ADAL" clId="{F6D61F12-8BB3-405E-809D-C1D7DBD51BA8}" dt="2026-01-30T17:04:00.811" v="4" actId="1076"/>
        <pc:sldMkLst>
          <pc:docMk/>
          <pc:sldMk cId="2068943162" sldId="257"/>
        </pc:sldMkLst>
        <pc:spChg chg="mod">
          <ac:chgData name="Shanai Thornton" userId="0b8d6586-993e-4610-834e-12fe8b76db1b" providerId="ADAL" clId="{F6D61F12-8BB3-405E-809D-C1D7DBD51BA8}" dt="2026-01-30T17:04:00.811" v="4" actId="1076"/>
          <ac:spMkLst>
            <pc:docMk/>
            <pc:sldMk cId="2068943162" sldId="257"/>
            <ac:spMk id="50" creationId="{4024FACD-8F72-3B16-56AA-B14D6D5FE5EF}"/>
          </ac:spMkLst>
        </pc:spChg>
        <pc:cxnChg chg="del mod">
          <ac:chgData name="Shanai Thornton" userId="0b8d6586-993e-4610-834e-12fe8b76db1b" providerId="ADAL" clId="{F6D61F12-8BB3-405E-809D-C1D7DBD51BA8}" dt="2026-01-30T17:03:20.583" v="1" actId="478"/>
          <ac:cxnSpMkLst>
            <pc:docMk/>
            <pc:sldMk cId="2068943162" sldId="257"/>
            <ac:cxnSpMk id="13" creationId="{C5E26F80-D061-7D1A-F95C-FC01EF2D2D03}"/>
          </ac:cxnSpMkLst>
        </pc:cxnChg>
        <pc:cxnChg chg="add mod">
          <ac:chgData name="Shanai Thornton" userId="0b8d6586-993e-4610-834e-12fe8b76db1b" providerId="ADAL" clId="{F6D61F12-8BB3-405E-809D-C1D7DBD51BA8}" dt="2026-01-30T17:04:00.811" v="4" actId="1076"/>
          <ac:cxnSpMkLst>
            <pc:docMk/>
            <pc:sldMk cId="2068943162" sldId="257"/>
            <ac:cxnSpMk id="20" creationId="{EB775F48-B373-A2E7-A972-5C5CEB329D1E}"/>
          </ac:cxnSpMkLst>
        </pc:cxnChg>
      </pc:sldChg>
      <pc:sldChg chg="addSp delSp modSp mod">
        <pc:chgData name="Shanai Thornton" userId="0b8d6586-993e-4610-834e-12fe8b76db1b" providerId="ADAL" clId="{F6D61F12-8BB3-405E-809D-C1D7DBD51BA8}" dt="2026-01-30T18:33:14.517" v="110" actId="403"/>
        <pc:sldMkLst>
          <pc:docMk/>
          <pc:sldMk cId="732989583" sldId="258"/>
        </pc:sldMkLst>
        <pc:spChg chg="add mod">
          <ac:chgData name="Shanai Thornton" userId="0b8d6586-993e-4610-834e-12fe8b76db1b" providerId="ADAL" clId="{F6D61F12-8BB3-405E-809D-C1D7DBD51BA8}" dt="2026-01-30T18:32:11.794" v="103" actId="113"/>
          <ac:spMkLst>
            <pc:docMk/>
            <pc:sldMk cId="732989583" sldId="258"/>
            <ac:spMk id="2" creationId="{F27E13D2-9BF8-1A8B-7208-C6BAD0AC8C5F}"/>
          </ac:spMkLst>
        </pc:spChg>
        <pc:spChg chg="add mod">
          <ac:chgData name="Shanai Thornton" userId="0b8d6586-993e-4610-834e-12fe8b76db1b" providerId="ADAL" clId="{F6D61F12-8BB3-405E-809D-C1D7DBD51BA8}" dt="2026-01-30T18:32:17.780" v="104" actId="113"/>
          <ac:spMkLst>
            <pc:docMk/>
            <pc:sldMk cId="732989583" sldId="258"/>
            <ac:spMk id="4" creationId="{8288EBE1-432D-CD3C-398E-075828AC1327}"/>
          </ac:spMkLst>
        </pc:spChg>
        <pc:spChg chg="add mod">
          <ac:chgData name="Shanai Thornton" userId="0b8d6586-993e-4610-834e-12fe8b76db1b" providerId="ADAL" clId="{F6D61F12-8BB3-405E-809D-C1D7DBD51BA8}" dt="2026-01-30T18:32:51.944" v="108" actId="1076"/>
          <ac:spMkLst>
            <pc:docMk/>
            <pc:sldMk cId="732989583" sldId="258"/>
            <ac:spMk id="5" creationId="{6D73DCB4-E764-7AB8-44DC-49C25B93D142}"/>
          </ac:spMkLst>
        </pc:spChg>
        <pc:spChg chg="mod">
          <ac:chgData name="Shanai Thornton" userId="0b8d6586-993e-4610-834e-12fe8b76db1b" providerId="ADAL" clId="{F6D61F12-8BB3-405E-809D-C1D7DBD51BA8}" dt="2026-01-30T18:33:14.517" v="110" actId="403"/>
          <ac:spMkLst>
            <pc:docMk/>
            <pc:sldMk cId="732989583" sldId="258"/>
            <ac:spMk id="16" creationId="{5364C4B7-AA26-4AB0-2A31-540EEB2CF17A}"/>
          </ac:spMkLst>
        </pc:spChg>
        <pc:spChg chg="del mod">
          <ac:chgData name="Shanai Thornton" userId="0b8d6586-993e-4610-834e-12fe8b76db1b" providerId="ADAL" clId="{F6D61F12-8BB3-405E-809D-C1D7DBD51BA8}" dt="2026-01-30T18:30:19.198" v="71" actId="478"/>
          <ac:spMkLst>
            <pc:docMk/>
            <pc:sldMk cId="732989583" sldId="258"/>
            <ac:spMk id="25" creationId="{5699116F-B8F9-4AC1-00AB-066DBA7A406A}"/>
          </ac:spMkLst>
        </pc:spChg>
        <pc:spChg chg="del mod">
          <ac:chgData name="Shanai Thornton" userId="0b8d6586-993e-4610-834e-12fe8b76db1b" providerId="ADAL" clId="{F6D61F12-8BB3-405E-809D-C1D7DBD51BA8}" dt="2026-01-30T17:09:14.296" v="9" actId="478"/>
          <ac:spMkLst>
            <pc:docMk/>
            <pc:sldMk cId="732989583" sldId="258"/>
            <ac:spMk id="26" creationId="{E349FCA6-4A53-DB23-69B6-E0220AF94141}"/>
          </ac:spMkLst>
        </pc:spChg>
        <pc:spChg chg="del mod">
          <ac:chgData name="Shanai Thornton" userId="0b8d6586-993e-4610-834e-12fe8b76db1b" providerId="ADAL" clId="{F6D61F12-8BB3-405E-809D-C1D7DBD51BA8}" dt="2026-01-30T18:32:25.105" v="106" actId="478"/>
          <ac:spMkLst>
            <pc:docMk/>
            <pc:sldMk cId="732989583" sldId="258"/>
            <ac:spMk id="33" creationId="{94AC3ECF-AA47-2110-1EAA-0C7B3D16DC47}"/>
          </ac:spMkLst>
        </pc:spChg>
        <pc:spChg chg="mod">
          <ac:chgData name="Shanai Thornton" userId="0b8d6586-993e-4610-834e-12fe8b76db1b" providerId="ADAL" clId="{F6D61F12-8BB3-405E-809D-C1D7DBD51BA8}" dt="2026-01-30T18:32:06.017" v="102" actId="113"/>
          <ac:spMkLst>
            <pc:docMk/>
            <pc:sldMk cId="732989583" sldId="258"/>
            <ac:spMk id="119" creationId="{4D18D38E-610E-2E19-F32A-853C9681012B}"/>
          </ac:spMkLst>
        </pc:spChg>
        <pc:spChg chg="mod">
          <ac:chgData name="Shanai Thornton" userId="0b8d6586-993e-4610-834e-12fe8b76db1b" providerId="ADAL" clId="{F6D61F12-8BB3-405E-809D-C1D7DBD51BA8}" dt="2026-01-30T18:33:14.517" v="110" actId="403"/>
          <ac:spMkLst>
            <pc:docMk/>
            <pc:sldMk cId="732989583" sldId="258"/>
            <ac:spMk id="120" creationId="{0B6FE918-43F4-F444-3F38-9451045D9D89}"/>
          </ac:spMkLst>
        </pc:spChg>
        <pc:spChg chg="mod">
          <ac:chgData name="Shanai Thornton" userId="0b8d6586-993e-4610-834e-12fe8b76db1b" providerId="ADAL" clId="{F6D61F12-8BB3-405E-809D-C1D7DBD51BA8}" dt="2026-01-30T18:33:14.517" v="110" actId="403"/>
          <ac:spMkLst>
            <pc:docMk/>
            <pc:sldMk cId="732989583" sldId="258"/>
            <ac:spMk id="154" creationId="{1D09051C-4C1A-0201-881C-FBED56E7C8E6}"/>
          </ac:spMkLst>
        </pc:spChg>
        <pc:spChg chg="mod">
          <ac:chgData name="Shanai Thornton" userId="0b8d6586-993e-4610-834e-12fe8b76db1b" providerId="ADAL" clId="{F6D61F12-8BB3-405E-809D-C1D7DBD51BA8}" dt="2026-01-30T18:33:14.517" v="110" actId="403"/>
          <ac:spMkLst>
            <pc:docMk/>
            <pc:sldMk cId="732989583" sldId="258"/>
            <ac:spMk id="158" creationId="{1C688CE7-03BC-C3DF-61DE-C9A20EFCA9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45111" y="1372078"/>
            <a:ext cx="5211096" cy="1072267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2045111" y="3428999"/>
            <a:ext cx="5211096" cy="1728463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396705-6224-A7F7-C813-9F837C362113}"/>
              </a:ext>
            </a:extLst>
          </p:cNvPr>
          <p:cNvSpPr txBox="1"/>
          <p:nvPr/>
        </p:nvSpPr>
        <p:spPr>
          <a:xfrm>
            <a:off x="3609307" y="1136764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B1D1FE-BDF4-CB39-B96F-481DAA7AF319}"/>
              </a:ext>
            </a:extLst>
          </p:cNvPr>
          <p:cNvSpPr txBox="1"/>
          <p:nvPr/>
        </p:nvSpPr>
        <p:spPr>
          <a:xfrm>
            <a:off x="4223900" y="3195031"/>
            <a:ext cx="853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NHSN</a:t>
            </a: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9449E75D-92A8-0BC5-BDE7-0331A785EE6B}"/>
              </a:ext>
            </a:extLst>
          </p:cNvPr>
          <p:cNvSpPr/>
          <p:nvPr/>
        </p:nvSpPr>
        <p:spPr>
          <a:xfrm>
            <a:off x="5127276" y="1700531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Evaluation Engine</a:t>
            </a:r>
            <a:endParaRPr sz="11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ounded Rectangle 4">
            <a:extLst>
              <a:ext uri="{FF2B5EF4-FFF2-40B4-BE49-F238E27FC236}">
                <a16:creationId xmlns:a16="http://schemas.microsoft.com/office/drawing/2014/main" id="{66BA4F18-8C00-4AA8-F91C-766BDF2A12C0}"/>
              </a:ext>
            </a:extLst>
          </p:cNvPr>
          <p:cNvSpPr/>
          <p:nvPr/>
        </p:nvSpPr>
        <p:spPr>
          <a:xfrm>
            <a:off x="5709838" y="2553409"/>
            <a:ext cx="1745205" cy="30008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Retrieve measure bundle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Rounded Rectangle 4">
            <a:extLst>
              <a:ext uri="{FF2B5EF4-FFF2-40B4-BE49-F238E27FC236}">
                <a16:creationId xmlns:a16="http://schemas.microsoft.com/office/drawing/2014/main" id="{696A9DA1-2262-ACFE-CB79-1A1494E431B9}"/>
              </a:ext>
            </a:extLst>
          </p:cNvPr>
          <p:cNvSpPr/>
          <p:nvPr/>
        </p:nvSpPr>
        <p:spPr>
          <a:xfrm>
            <a:off x="3989463" y="1888820"/>
            <a:ext cx="1322392" cy="57547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(2)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Query data source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FHIR or other API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Rounded Rectangle 4">
            <a:extLst>
              <a:ext uri="{FF2B5EF4-FFF2-40B4-BE49-F238E27FC236}">
                <a16:creationId xmlns:a16="http://schemas.microsoft.com/office/drawing/2014/main" id="{0ACD52DE-71C7-8F8D-855D-2956DDF5953F}"/>
              </a:ext>
            </a:extLst>
          </p:cNvPr>
          <p:cNvSpPr/>
          <p:nvPr/>
        </p:nvSpPr>
        <p:spPr>
          <a:xfrm>
            <a:off x="2152589" y="2736784"/>
            <a:ext cx="1166496" cy="69221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(3)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Submit </a:t>
            </a:r>
            <a:r>
              <a:rPr lang="en-US" sz="1000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Bundle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Rounded Rectangle 4">
            <a:extLst>
              <a:ext uri="{FF2B5EF4-FFF2-40B4-BE49-F238E27FC236}">
                <a16:creationId xmlns:a16="http://schemas.microsoft.com/office/drawing/2014/main" id="{5AA93C0A-33E0-58AE-6ED5-2D76FE8B5C7D}"/>
              </a:ext>
            </a:extLst>
          </p:cNvPr>
          <p:cNvSpPr/>
          <p:nvPr/>
        </p:nvSpPr>
        <p:spPr>
          <a:xfrm>
            <a:off x="3028335" y="4213234"/>
            <a:ext cx="1760753" cy="47457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(4)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Forward to NHSN Systems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Title 43">
            <a:extLst>
              <a:ext uri="{FF2B5EF4-FFF2-40B4-BE49-F238E27FC236}">
                <a16:creationId xmlns:a16="http://schemas.microsoft.com/office/drawing/2014/main" id="{B11C8A48-89D0-8268-BF9A-3768176E5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88159"/>
          </a:xfrm>
        </p:spPr>
        <p:txBody>
          <a:bodyPr/>
          <a:lstStyle/>
          <a:p>
            <a:r>
              <a:rPr lang="en-US" sz="3600" b="1" dirty="0"/>
              <a:t>Push to </a:t>
            </a:r>
            <a:r>
              <a:rPr lang="en-US" sz="3600" b="1" dirty="0" err="1"/>
              <a:t>MeasureReport</a:t>
            </a:r>
            <a:r>
              <a:rPr lang="en-US" sz="3600" b="1" dirty="0"/>
              <a:t> Recipient (NHSN)</a:t>
            </a:r>
            <a:endParaRPr lang="en-US" b="1" dirty="0"/>
          </a:p>
        </p:txBody>
      </p:sp>
      <p:sp>
        <p:nvSpPr>
          <p:cNvPr id="45" name="Rounded Rectangle 4">
            <a:extLst>
              <a:ext uri="{FF2B5EF4-FFF2-40B4-BE49-F238E27FC236}">
                <a16:creationId xmlns:a16="http://schemas.microsoft.com/office/drawing/2014/main" id="{B9BDEBEB-2F3F-7C40-78CB-4432E1FC02D0}"/>
              </a:ext>
            </a:extLst>
          </p:cNvPr>
          <p:cNvSpPr/>
          <p:nvPr/>
        </p:nvSpPr>
        <p:spPr>
          <a:xfrm>
            <a:off x="2254619" y="1710588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sp>
        <p:nvSpPr>
          <p:cNvPr id="48" name="Rounded Rectangle 4">
            <a:extLst>
              <a:ext uri="{FF2B5EF4-FFF2-40B4-BE49-F238E27FC236}">
                <a16:creationId xmlns:a16="http://schemas.microsoft.com/office/drawing/2014/main" id="{15E134FC-07E7-881E-BCED-317689D8C641}"/>
              </a:ext>
            </a:extLst>
          </p:cNvPr>
          <p:cNvSpPr/>
          <p:nvPr/>
        </p:nvSpPr>
        <p:spPr>
          <a:xfrm>
            <a:off x="3740191" y="4636284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Other NHSN System</a:t>
            </a:r>
          </a:p>
        </p:txBody>
      </p:sp>
      <p:sp>
        <p:nvSpPr>
          <p:cNvPr id="49" name="Rounded Rectangle 4">
            <a:extLst>
              <a:ext uri="{FF2B5EF4-FFF2-40B4-BE49-F238E27FC236}">
                <a16:creationId xmlns:a16="http://schemas.microsoft.com/office/drawing/2014/main" id="{023FE64D-2B02-ED0A-777A-CC33FEFC7D16}"/>
              </a:ext>
            </a:extLst>
          </p:cNvPr>
          <p:cNvSpPr/>
          <p:nvPr/>
        </p:nvSpPr>
        <p:spPr>
          <a:xfrm>
            <a:off x="2254619" y="3895080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Recipient</a:t>
            </a:r>
          </a:p>
        </p:txBody>
      </p:sp>
      <p:sp>
        <p:nvSpPr>
          <p:cNvPr id="50" name="Rounded Rectangle 4">
            <a:extLst>
              <a:ext uri="{FF2B5EF4-FFF2-40B4-BE49-F238E27FC236}">
                <a16:creationId xmlns:a16="http://schemas.microsoft.com/office/drawing/2014/main" id="{783D5196-0A72-897C-8B42-771D30D6D7DA}"/>
              </a:ext>
            </a:extLst>
          </p:cNvPr>
          <p:cNvSpPr/>
          <p:nvPr/>
        </p:nvSpPr>
        <p:spPr>
          <a:xfrm>
            <a:off x="5127276" y="3869926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Repository</a:t>
            </a:r>
          </a:p>
        </p:txBody>
      </p: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AB37AE4A-EB87-5552-6ADB-F9A1DC2EAF7A}"/>
              </a:ext>
            </a:extLst>
          </p:cNvPr>
          <p:cNvCxnSpPr>
            <a:stCxn id="12" idx="2"/>
            <a:endCxn id="49" idx="0"/>
          </p:cNvCxnSpPr>
          <p:nvPr/>
        </p:nvCxnSpPr>
        <p:spPr>
          <a:xfrm rot="5400000">
            <a:off x="3730792" y="1536160"/>
            <a:ext cx="1845183" cy="2872657"/>
          </a:xfrm>
          <a:prstGeom prst="bentConnector3">
            <a:avLst>
              <a:gd name="adj1" fmla="val 3508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CBA0DC2-BE01-7B75-DBE0-46E8BA45C0CF}"/>
              </a:ext>
            </a:extLst>
          </p:cNvPr>
          <p:cNvCxnSpPr>
            <a:stCxn id="49" idx="3"/>
            <a:endCxn id="48" idx="0"/>
          </p:cNvCxnSpPr>
          <p:nvPr/>
        </p:nvCxnSpPr>
        <p:spPr>
          <a:xfrm>
            <a:off x="4179488" y="4069763"/>
            <a:ext cx="523138" cy="5665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68BCAACE-65E9-E899-DFCA-45B973E558D7}"/>
              </a:ext>
            </a:extLst>
          </p:cNvPr>
          <p:cNvCxnSpPr>
            <a:stCxn id="50" idx="0"/>
            <a:endCxn id="12" idx="3"/>
          </p:cNvCxnSpPr>
          <p:nvPr/>
        </p:nvCxnSpPr>
        <p:spPr>
          <a:xfrm rot="5400000" flipH="1" flipV="1">
            <a:off x="5573572" y="2391353"/>
            <a:ext cx="1994712" cy="962434"/>
          </a:xfrm>
          <a:prstGeom prst="bentConnector4">
            <a:avLst>
              <a:gd name="adj1" fmla="val 49564"/>
              <a:gd name="adj2" fmla="val 120687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79CB881-892F-9CDA-4FBF-20CF72213968}"/>
              </a:ext>
            </a:extLst>
          </p:cNvPr>
          <p:cNvCxnSpPr>
            <a:stCxn id="45" idx="3"/>
            <a:endCxn id="12" idx="1"/>
          </p:cNvCxnSpPr>
          <p:nvPr/>
        </p:nvCxnSpPr>
        <p:spPr>
          <a:xfrm flipV="1">
            <a:off x="4179488" y="1875214"/>
            <a:ext cx="947788" cy="1005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BF437-45EB-C121-2F85-7B821471E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4FFD8C1-B58D-125D-2135-7DD93A26CF2E}"/>
              </a:ext>
            </a:extLst>
          </p:cNvPr>
          <p:cNvSpPr/>
          <p:nvPr/>
        </p:nvSpPr>
        <p:spPr>
          <a:xfrm>
            <a:off x="3319085" y="1372079"/>
            <a:ext cx="2345975" cy="85497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361E6C7-709D-4B56-BD8E-1DC37C42619B}"/>
              </a:ext>
            </a:extLst>
          </p:cNvPr>
          <p:cNvSpPr/>
          <p:nvPr/>
        </p:nvSpPr>
        <p:spPr>
          <a:xfrm>
            <a:off x="2045111" y="3077399"/>
            <a:ext cx="5211096" cy="2412490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69A9CB-DEC0-7F0A-7F88-A18D0B17BB3E}"/>
              </a:ext>
            </a:extLst>
          </p:cNvPr>
          <p:cNvSpPr txBox="1"/>
          <p:nvPr/>
        </p:nvSpPr>
        <p:spPr>
          <a:xfrm>
            <a:off x="3609307" y="1136764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9154B8-23CB-0D1C-DEE1-AC3D00947541}"/>
              </a:ext>
            </a:extLst>
          </p:cNvPr>
          <p:cNvSpPr txBox="1"/>
          <p:nvPr/>
        </p:nvSpPr>
        <p:spPr>
          <a:xfrm>
            <a:off x="4065313" y="2841894"/>
            <a:ext cx="853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NHSN</a:t>
            </a: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5B1C3D92-BFA6-9CD3-C8E3-AE91424489BF}"/>
              </a:ext>
            </a:extLst>
          </p:cNvPr>
          <p:cNvSpPr/>
          <p:nvPr/>
        </p:nvSpPr>
        <p:spPr>
          <a:xfrm>
            <a:off x="2254619" y="3490569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Evaluation Engine</a:t>
            </a:r>
            <a:endParaRPr sz="11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ounded Rectangle 4">
            <a:extLst>
              <a:ext uri="{FF2B5EF4-FFF2-40B4-BE49-F238E27FC236}">
                <a16:creationId xmlns:a16="http://schemas.microsoft.com/office/drawing/2014/main" id="{A262AC75-76CF-1B35-1F6F-B327CE26449E}"/>
              </a:ext>
            </a:extLst>
          </p:cNvPr>
          <p:cNvSpPr/>
          <p:nvPr/>
        </p:nvSpPr>
        <p:spPr>
          <a:xfrm>
            <a:off x="3699138" y="3743818"/>
            <a:ext cx="1745205" cy="30008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Retrieve measure bundle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Rounded Rectangle 4">
            <a:extLst>
              <a:ext uri="{FF2B5EF4-FFF2-40B4-BE49-F238E27FC236}">
                <a16:creationId xmlns:a16="http://schemas.microsoft.com/office/drawing/2014/main" id="{3AAB6CC6-C674-C03E-0D3F-0CB08914064F}"/>
              </a:ext>
            </a:extLst>
          </p:cNvPr>
          <p:cNvSpPr/>
          <p:nvPr/>
        </p:nvSpPr>
        <p:spPr>
          <a:xfrm>
            <a:off x="3319085" y="2202443"/>
            <a:ext cx="1322392" cy="57547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(2)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Query data source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FHIR or other API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Rounded Rectangle 4">
            <a:extLst>
              <a:ext uri="{FF2B5EF4-FFF2-40B4-BE49-F238E27FC236}">
                <a16:creationId xmlns:a16="http://schemas.microsoft.com/office/drawing/2014/main" id="{A6EEA76F-1798-6EEB-C905-7DAED11683A8}"/>
              </a:ext>
            </a:extLst>
          </p:cNvPr>
          <p:cNvSpPr/>
          <p:nvPr/>
        </p:nvSpPr>
        <p:spPr>
          <a:xfrm>
            <a:off x="2152589" y="3948754"/>
            <a:ext cx="1166496" cy="69221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(3)</a:t>
            </a:r>
          </a:p>
          <a:p>
            <a:pPr algn="ctr">
              <a:defRPr sz="1200"/>
            </a:pP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Submit </a:t>
            </a:r>
            <a:r>
              <a:rPr lang="en-US" sz="1000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Bundle</a:t>
            </a:r>
            <a:endParaRPr sz="1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Title 43">
            <a:extLst>
              <a:ext uri="{FF2B5EF4-FFF2-40B4-BE49-F238E27FC236}">
                <a16:creationId xmlns:a16="http://schemas.microsoft.com/office/drawing/2014/main" id="{4264D3D5-3836-EC11-8905-ED1A01889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88159"/>
          </a:xfrm>
        </p:spPr>
        <p:txBody>
          <a:bodyPr/>
          <a:lstStyle/>
          <a:p>
            <a:r>
              <a:rPr lang="en-US" sz="3600" b="1" dirty="0"/>
              <a:t>Pull from NHSN</a:t>
            </a:r>
            <a:endParaRPr lang="en-US" b="1" dirty="0"/>
          </a:p>
        </p:txBody>
      </p:sp>
      <p:sp>
        <p:nvSpPr>
          <p:cNvPr id="45" name="Rounded Rectangle 4">
            <a:extLst>
              <a:ext uri="{FF2B5EF4-FFF2-40B4-BE49-F238E27FC236}">
                <a16:creationId xmlns:a16="http://schemas.microsoft.com/office/drawing/2014/main" id="{8BC44102-B6D3-8A35-D8BD-457E39A38EF1}"/>
              </a:ext>
            </a:extLst>
          </p:cNvPr>
          <p:cNvSpPr/>
          <p:nvPr/>
        </p:nvSpPr>
        <p:spPr>
          <a:xfrm>
            <a:off x="3573934" y="1656072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sp>
        <p:nvSpPr>
          <p:cNvPr id="49" name="Rounded Rectangle 4">
            <a:extLst>
              <a:ext uri="{FF2B5EF4-FFF2-40B4-BE49-F238E27FC236}">
                <a16:creationId xmlns:a16="http://schemas.microsoft.com/office/drawing/2014/main" id="{002314E8-168F-BEE1-A9A6-D13B45132B41}"/>
              </a:ext>
            </a:extLst>
          </p:cNvPr>
          <p:cNvSpPr/>
          <p:nvPr/>
        </p:nvSpPr>
        <p:spPr>
          <a:xfrm>
            <a:off x="3611583" y="4529130"/>
            <a:ext cx="1924869" cy="733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Recipient</a:t>
            </a:r>
          </a:p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And</a:t>
            </a:r>
          </a:p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Other NHSN Systems</a:t>
            </a:r>
          </a:p>
        </p:txBody>
      </p:sp>
      <p:sp>
        <p:nvSpPr>
          <p:cNvPr id="50" name="Rounded Rectangle 4">
            <a:extLst>
              <a:ext uri="{FF2B5EF4-FFF2-40B4-BE49-F238E27FC236}">
                <a16:creationId xmlns:a16="http://schemas.microsoft.com/office/drawing/2014/main" id="{4024FACD-8F72-3B16-56AA-B14D6D5FE5EF}"/>
              </a:ext>
            </a:extLst>
          </p:cNvPr>
          <p:cNvSpPr/>
          <p:nvPr/>
        </p:nvSpPr>
        <p:spPr>
          <a:xfrm>
            <a:off x="5141923" y="3490568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Repository</a:t>
            </a: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C1C0071-A97A-6E8D-F800-4E06FF62EDD7}"/>
              </a:ext>
            </a:extLst>
          </p:cNvPr>
          <p:cNvCxnSpPr>
            <a:stCxn id="12" idx="2"/>
            <a:endCxn id="49" idx="1"/>
          </p:cNvCxnSpPr>
          <p:nvPr/>
        </p:nvCxnSpPr>
        <p:spPr>
          <a:xfrm rot="16200000" flipH="1">
            <a:off x="2886397" y="4170591"/>
            <a:ext cx="1055843" cy="39452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E47FEA2A-F87B-166C-FA4A-E1193213C304}"/>
              </a:ext>
            </a:extLst>
          </p:cNvPr>
          <p:cNvCxnSpPr>
            <a:stCxn id="3" idx="2"/>
            <a:endCxn id="12" idx="0"/>
          </p:cNvCxnSpPr>
          <p:nvPr/>
        </p:nvCxnSpPr>
        <p:spPr>
          <a:xfrm rot="5400000">
            <a:off x="3222805" y="2221301"/>
            <a:ext cx="1263518" cy="1275019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B775F48-B373-A2E7-A972-5C5CEB329D1E}"/>
              </a:ext>
            </a:extLst>
          </p:cNvPr>
          <p:cNvCxnSpPr>
            <a:stCxn id="50" idx="1"/>
            <a:endCxn id="12" idx="3"/>
          </p:cNvCxnSpPr>
          <p:nvPr/>
        </p:nvCxnSpPr>
        <p:spPr>
          <a:xfrm flipH="1">
            <a:off x="4179488" y="3665251"/>
            <a:ext cx="96243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94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AA580-6FC2-9FA3-2C0C-C9110DF0E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DACBD32-AAFF-BCB4-C7E2-2443885B84D7}"/>
              </a:ext>
            </a:extLst>
          </p:cNvPr>
          <p:cNvSpPr/>
          <p:nvPr/>
        </p:nvSpPr>
        <p:spPr>
          <a:xfrm>
            <a:off x="1259993" y="1178557"/>
            <a:ext cx="2345975" cy="85497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016A66-485F-6916-5034-6EBD51DF1543}"/>
              </a:ext>
            </a:extLst>
          </p:cNvPr>
          <p:cNvSpPr txBox="1"/>
          <p:nvPr/>
        </p:nvSpPr>
        <p:spPr>
          <a:xfrm>
            <a:off x="1516636" y="963133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 One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85FBD-8105-0B8D-915B-450ACF60EAB7}"/>
              </a:ext>
            </a:extLst>
          </p:cNvPr>
          <p:cNvSpPr txBox="1"/>
          <p:nvPr/>
        </p:nvSpPr>
        <p:spPr>
          <a:xfrm>
            <a:off x="3764579" y="3442936"/>
            <a:ext cx="853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NHSN</a:t>
            </a:r>
          </a:p>
        </p:txBody>
      </p:sp>
      <p:sp>
        <p:nvSpPr>
          <p:cNvPr id="16" name="Rounded Rectangle 4">
            <a:extLst>
              <a:ext uri="{FF2B5EF4-FFF2-40B4-BE49-F238E27FC236}">
                <a16:creationId xmlns:a16="http://schemas.microsoft.com/office/drawing/2014/main" id="{5364C4B7-AA26-4AB0-2A31-540EEB2CF17A}"/>
              </a:ext>
            </a:extLst>
          </p:cNvPr>
          <p:cNvSpPr/>
          <p:nvPr/>
        </p:nvSpPr>
        <p:spPr>
          <a:xfrm>
            <a:off x="5787092" y="3367331"/>
            <a:ext cx="1745205" cy="30008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Retrieve measure bundle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Title 43">
            <a:extLst>
              <a:ext uri="{FF2B5EF4-FFF2-40B4-BE49-F238E27FC236}">
                <a16:creationId xmlns:a16="http://schemas.microsoft.com/office/drawing/2014/main" id="{E2E2BB89-3C14-3EFB-587F-BDFE29FBD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88159"/>
          </a:xfrm>
        </p:spPr>
        <p:txBody>
          <a:bodyPr>
            <a:noAutofit/>
          </a:bodyPr>
          <a:lstStyle/>
          <a:p>
            <a:r>
              <a:rPr lang="en-US" sz="2000" b="1" dirty="0"/>
              <a:t>Aggregate at States and Push to </a:t>
            </a:r>
            <a:r>
              <a:rPr lang="en-US" sz="2000" b="1" dirty="0" err="1"/>
              <a:t>MeasureReport</a:t>
            </a:r>
            <a:r>
              <a:rPr lang="en-US" sz="2000" b="1" dirty="0"/>
              <a:t> Recipient (NHSN)</a:t>
            </a:r>
          </a:p>
        </p:txBody>
      </p:sp>
      <p:sp>
        <p:nvSpPr>
          <p:cNvPr id="45" name="Rounded Rectangle 4">
            <a:extLst>
              <a:ext uri="{FF2B5EF4-FFF2-40B4-BE49-F238E27FC236}">
                <a16:creationId xmlns:a16="http://schemas.microsoft.com/office/drawing/2014/main" id="{158B1010-DE85-EA8A-3B0F-BE5798AC6C53}"/>
              </a:ext>
            </a:extLst>
          </p:cNvPr>
          <p:cNvSpPr/>
          <p:nvPr/>
        </p:nvSpPr>
        <p:spPr>
          <a:xfrm>
            <a:off x="1494502" y="1431360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sp>
        <p:nvSpPr>
          <p:cNvPr id="49" name="Rounded Rectangle 4">
            <a:extLst>
              <a:ext uri="{FF2B5EF4-FFF2-40B4-BE49-F238E27FC236}">
                <a16:creationId xmlns:a16="http://schemas.microsoft.com/office/drawing/2014/main" id="{ED1E8D25-F185-F1C3-92FB-FBB9ED55C498}"/>
              </a:ext>
            </a:extLst>
          </p:cNvPr>
          <p:cNvSpPr/>
          <p:nvPr/>
        </p:nvSpPr>
        <p:spPr>
          <a:xfrm>
            <a:off x="1503244" y="3829088"/>
            <a:ext cx="1961080" cy="4751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Recipient</a:t>
            </a:r>
          </a:p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And</a:t>
            </a:r>
          </a:p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Other NHSN Systems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1978D5-F6A6-8CDC-09C7-E0FDB3209FD6}"/>
              </a:ext>
            </a:extLst>
          </p:cNvPr>
          <p:cNvSpPr txBox="1"/>
          <p:nvPr/>
        </p:nvSpPr>
        <p:spPr>
          <a:xfrm>
            <a:off x="4984470" y="940540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 Two</a:t>
            </a:r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6467809E-7808-C334-BA69-45B06F24C879}"/>
              </a:ext>
            </a:extLst>
          </p:cNvPr>
          <p:cNvSpPr/>
          <p:nvPr/>
        </p:nvSpPr>
        <p:spPr>
          <a:xfrm>
            <a:off x="4792819" y="1168003"/>
            <a:ext cx="2345975" cy="85497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CD3C9250-CBB7-75FC-53ED-0400E281BAA1}"/>
              </a:ext>
            </a:extLst>
          </p:cNvPr>
          <p:cNvSpPr/>
          <p:nvPr/>
        </p:nvSpPr>
        <p:spPr>
          <a:xfrm>
            <a:off x="5003371" y="1429659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5804525B-D523-8CCC-43CC-25F654D320C9}"/>
              </a:ext>
            </a:extLst>
          </p:cNvPr>
          <p:cNvSpPr/>
          <p:nvPr/>
        </p:nvSpPr>
        <p:spPr>
          <a:xfrm>
            <a:off x="4792819" y="5814401"/>
            <a:ext cx="2345975" cy="85497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AAF562-2E8D-458C-26D0-8D46E04691CF}"/>
              </a:ext>
            </a:extLst>
          </p:cNvPr>
          <p:cNvSpPr txBox="1"/>
          <p:nvPr/>
        </p:nvSpPr>
        <p:spPr>
          <a:xfrm>
            <a:off x="4957689" y="6635754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 Four</a:t>
            </a:r>
          </a:p>
        </p:txBody>
      </p:sp>
      <p:sp>
        <p:nvSpPr>
          <p:cNvPr id="18" name="Rounded Rectangle 4">
            <a:extLst>
              <a:ext uri="{FF2B5EF4-FFF2-40B4-BE49-F238E27FC236}">
                <a16:creationId xmlns:a16="http://schemas.microsoft.com/office/drawing/2014/main" id="{F5E01137-6E46-2936-EA7A-DE45C72F899B}"/>
              </a:ext>
            </a:extLst>
          </p:cNvPr>
          <p:cNvSpPr/>
          <p:nvPr/>
        </p:nvSpPr>
        <p:spPr>
          <a:xfrm>
            <a:off x="4957692" y="6078123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E1CF17-0339-D694-17B8-0182907EB3C0}"/>
              </a:ext>
            </a:extLst>
          </p:cNvPr>
          <p:cNvSpPr txBox="1"/>
          <p:nvPr/>
        </p:nvSpPr>
        <p:spPr>
          <a:xfrm>
            <a:off x="1470545" y="6594885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Healthcare Facility Three</a:t>
            </a:r>
          </a:p>
        </p:txBody>
      </p:sp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C53BFA6F-9627-E26C-4A12-B52B7698C54C}"/>
              </a:ext>
            </a:extLst>
          </p:cNvPr>
          <p:cNvSpPr/>
          <p:nvPr/>
        </p:nvSpPr>
        <p:spPr>
          <a:xfrm>
            <a:off x="1265608" y="2494419"/>
            <a:ext cx="5862778" cy="83125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24" name="Rounded Rectangle 3">
            <a:extLst>
              <a:ext uri="{FF2B5EF4-FFF2-40B4-BE49-F238E27FC236}">
                <a16:creationId xmlns:a16="http://schemas.microsoft.com/office/drawing/2014/main" id="{409C9665-65ED-BA43-ACB3-62AD52EFEB3D}"/>
              </a:ext>
            </a:extLst>
          </p:cNvPr>
          <p:cNvSpPr/>
          <p:nvPr/>
        </p:nvSpPr>
        <p:spPr>
          <a:xfrm>
            <a:off x="1259993" y="3667415"/>
            <a:ext cx="5868393" cy="769393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DDF0AEF0-C5FD-06F5-2B8A-AF7AB7FC2464}"/>
              </a:ext>
            </a:extLst>
          </p:cNvPr>
          <p:cNvSpPr/>
          <p:nvPr/>
        </p:nvSpPr>
        <p:spPr>
          <a:xfrm>
            <a:off x="1500117" y="2747518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Aggregator</a:t>
            </a:r>
          </a:p>
        </p:txBody>
      </p:sp>
      <p:sp>
        <p:nvSpPr>
          <p:cNvPr id="31" name="Rounded Rectangle 4">
            <a:extLst>
              <a:ext uri="{FF2B5EF4-FFF2-40B4-BE49-F238E27FC236}">
                <a16:creationId xmlns:a16="http://schemas.microsoft.com/office/drawing/2014/main" id="{CD3A2D18-8A91-6869-7108-F05132A5B0ED}"/>
              </a:ext>
            </a:extLst>
          </p:cNvPr>
          <p:cNvSpPr/>
          <p:nvPr/>
        </p:nvSpPr>
        <p:spPr>
          <a:xfrm>
            <a:off x="4957691" y="2748317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Evaluation Engine</a:t>
            </a:r>
            <a:endParaRPr sz="11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Rounded Rectangle 4">
            <a:extLst>
              <a:ext uri="{FF2B5EF4-FFF2-40B4-BE49-F238E27FC236}">
                <a16:creationId xmlns:a16="http://schemas.microsoft.com/office/drawing/2014/main" id="{4C048BF1-5B3D-1FBD-CFC0-A123A9A4D0BF}"/>
              </a:ext>
            </a:extLst>
          </p:cNvPr>
          <p:cNvSpPr/>
          <p:nvPr/>
        </p:nvSpPr>
        <p:spPr>
          <a:xfrm>
            <a:off x="4957690" y="3896815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Repository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E5D49A-EB02-1902-C048-2BCFDF4CD5DE}"/>
              </a:ext>
            </a:extLst>
          </p:cNvPr>
          <p:cNvSpPr txBox="1"/>
          <p:nvPr/>
        </p:nvSpPr>
        <p:spPr>
          <a:xfrm>
            <a:off x="3345646" y="2273278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Jurisdiction One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4726A42-D744-D2AC-8285-7CC5C731344A}"/>
              </a:ext>
            </a:extLst>
          </p:cNvPr>
          <p:cNvSpPr txBox="1"/>
          <p:nvPr/>
        </p:nvSpPr>
        <p:spPr>
          <a:xfrm>
            <a:off x="2953161" y="4500688"/>
            <a:ext cx="1924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Jurisdiction Two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AD6BDEAD-5566-8CC8-41EF-37B6A23070F4}"/>
              </a:ext>
            </a:extLst>
          </p:cNvPr>
          <p:cNvCxnSpPr>
            <a:stCxn id="29" idx="0"/>
            <a:endCxn id="7" idx="2"/>
          </p:cNvCxnSpPr>
          <p:nvPr/>
        </p:nvCxnSpPr>
        <p:spPr>
          <a:xfrm rot="5400000" flipH="1" flipV="1">
            <a:off x="3851908" y="633620"/>
            <a:ext cx="724543" cy="3503255"/>
          </a:xfrm>
          <a:prstGeom prst="curvedConnector3">
            <a:avLst>
              <a:gd name="adj1" fmla="val 67642"/>
            </a:avLst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193ABD7D-0D15-16B7-B27E-C61B24929E0C}"/>
              </a:ext>
            </a:extLst>
          </p:cNvPr>
          <p:cNvCxnSpPr>
            <a:stCxn id="29" idx="3"/>
            <a:endCxn id="31" idx="1"/>
          </p:cNvCxnSpPr>
          <p:nvPr/>
        </p:nvCxnSpPr>
        <p:spPr>
          <a:xfrm>
            <a:off x="3424986" y="2922201"/>
            <a:ext cx="1532705" cy="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98599B4-8539-4506-DC7C-132ADA4C39FB}"/>
              </a:ext>
            </a:extLst>
          </p:cNvPr>
          <p:cNvCxnSpPr>
            <a:stCxn id="29" idx="0"/>
            <a:endCxn id="45" idx="2"/>
          </p:cNvCxnSpPr>
          <p:nvPr/>
        </p:nvCxnSpPr>
        <p:spPr>
          <a:xfrm flipH="1" flipV="1">
            <a:off x="2456937" y="1780726"/>
            <a:ext cx="5615" cy="9667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Connector: Curved 99">
            <a:extLst>
              <a:ext uri="{FF2B5EF4-FFF2-40B4-BE49-F238E27FC236}">
                <a16:creationId xmlns:a16="http://schemas.microsoft.com/office/drawing/2014/main" id="{62D9D73A-75C3-FAF9-0942-D9FD34A9AC86}"/>
              </a:ext>
            </a:extLst>
          </p:cNvPr>
          <p:cNvCxnSpPr>
            <a:cxnSpLocks/>
            <a:stCxn id="31" idx="2"/>
            <a:endCxn id="49" idx="0"/>
          </p:cNvCxnSpPr>
          <p:nvPr/>
        </p:nvCxnSpPr>
        <p:spPr>
          <a:xfrm rot="5400000">
            <a:off x="3836253" y="1745214"/>
            <a:ext cx="731405" cy="3436342"/>
          </a:xfrm>
          <a:prstGeom prst="curvedConnector3">
            <a:avLst>
              <a:gd name="adj1" fmla="val 54033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Rounded Rectangle 3">
            <a:extLst>
              <a:ext uri="{FF2B5EF4-FFF2-40B4-BE49-F238E27FC236}">
                <a16:creationId xmlns:a16="http://schemas.microsoft.com/office/drawing/2014/main" id="{95877578-25A6-0A18-8144-E10D8DE5E721}"/>
              </a:ext>
            </a:extLst>
          </p:cNvPr>
          <p:cNvSpPr/>
          <p:nvPr/>
        </p:nvSpPr>
        <p:spPr>
          <a:xfrm>
            <a:off x="1265608" y="4743922"/>
            <a:ext cx="5862778" cy="740733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04" name="Rounded Rectangle 4">
            <a:extLst>
              <a:ext uri="{FF2B5EF4-FFF2-40B4-BE49-F238E27FC236}">
                <a16:creationId xmlns:a16="http://schemas.microsoft.com/office/drawing/2014/main" id="{CD1D3693-9F2A-DF3D-E410-A66ADB4163AE}"/>
              </a:ext>
            </a:extLst>
          </p:cNvPr>
          <p:cNvSpPr/>
          <p:nvPr/>
        </p:nvSpPr>
        <p:spPr>
          <a:xfrm>
            <a:off x="1521486" y="4932750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Aggregator</a:t>
            </a:r>
          </a:p>
        </p:txBody>
      </p:sp>
      <p:sp>
        <p:nvSpPr>
          <p:cNvPr id="105" name="Rounded Rectangle 4">
            <a:extLst>
              <a:ext uri="{FF2B5EF4-FFF2-40B4-BE49-F238E27FC236}">
                <a16:creationId xmlns:a16="http://schemas.microsoft.com/office/drawing/2014/main" id="{BBFA4C5C-A2C7-2356-A170-29253D6780FB}"/>
              </a:ext>
            </a:extLst>
          </p:cNvPr>
          <p:cNvSpPr/>
          <p:nvPr/>
        </p:nvSpPr>
        <p:spPr>
          <a:xfrm>
            <a:off x="4957692" y="4937913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 Evaluation Engine</a:t>
            </a:r>
            <a:endParaRPr sz="11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9" name="Rounded Rectangle 4">
            <a:extLst>
              <a:ext uri="{FF2B5EF4-FFF2-40B4-BE49-F238E27FC236}">
                <a16:creationId xmlns:a16="http://schemas.microsoft.com/office/drawing/2014/main" id="{4D18D38E-610E-2E19-F32A-853C9681012B}"/>
              </a:ext>
            </a:extLst>
          </p:cNvPr>
          <p:cNvSpPr/>
          <p:nvPr/>
        </p:nvSpPr>
        <p:spPr>
          <a:xfrm>
            <a:off x="3109509" y="5100593"/>
            <a:ext cx="2152548" cy="40015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(3)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Evaluate aggregated data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0" name="Rounded Rectangle 4">
            <a:extLst>
              <a:ext uri="{FF2B5EF4-FFF2-40B4-BE49-F238E27FC236}">
                <a16:creationId xmlns:a16="http://schemas.microsoft.com/office/drawing/2014/main" id="{0B6FE918-43F4-F444-3F38-9451045D9D89}"/>
              </a:ext>
            </a:extLst>
          </p:cNvPr>
          <p:cNvSpPr/>
          <p:nvPr/>
        </p:nvSpPr>
        <p:spPr>
          <a:xfrm>
            <a:off x="5787091" y="4442005"/>
            <a:ext cx="1745205" cy="30008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(1)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Retrieve measure bundle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1" name="Rounded Rectangle 2">
            <a:extLst>
              <a:ext uri="{FF2B5EF4-FFF2-40B4-BE49-F238E27FC236}">
                <a16:creationId xmlns:a16="http://schemas.microsoft.com/office/drawing/2014/main" id="{80D0AE05-2C8B-8FCB-1043-0704D20CCA7B}"/>
              </a:ext>
            </a:extLst>
          </p:cNvPr>
          <p:cNvSpPr/>
          <p:nvPr/>
        </p:nvSpPr>
        <p:spPr>
          <a:xfrm>
            <a:off x="1277782" y="5780782"/>
            <a:ext cx="2345975" cy="854972"/>
          </a:xfrm>
          <a:prstGeom prst="round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endParaRPr sz="900" b="1" dirty="0"/>
          </a:p>
        </p:txBody>
      </p:sp>
      <p:sp>
        <p:nvSpPr>
          <p:cNvPr id="122" name="Rounded Rectangle 4">
            <a:extLst>
              <a:ext uri="{FF2B5EF4-FFF2-40B4-BE49-F238E27FC236}">
                <a16:creationId xmlns:a16="http://schemas.microsoft.com/office/drawing/2014/main" id="{6A9A086F-44B8-6CAF-3F82-ECDAAE26AB48}"/>
              </a:ext>
            </a:extLst>
          </p:cNvPr>
          <p:cNvSpPr/>
          <p:nvPr/>
        </p:nvSpPr>
        <p:spPr>
          <a:xfrm>
            <a:off x="1494502" y="6078123"/>
            <a:ext cx="1924869" cy="349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1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 (EHR)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BD0FBFF2-F53F-1ABF-D493-916CA43E414E}"/>
              </a:ext>
            </a:extLst>
          </p:cNvPr>
          <p:cNvCxnSpPr>
            <a:stCxn id="32" idx="0"/>
            <a:endCxn id="31" idx="2"/>
          </p:cNvCxnSpPr>
          <p:nvPr/>
        </p:nvCxnSpPr>
        <p:spPr>
          <a:xfrm flipV="1">
            <a:off x="5920125" y="3097683"/>
            <a:ext cx="1" cy="7991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B25D949B-1178-280C-E147-EB73D2E2910D}"/>
              </a:ext>
            </a:extLst>
          </p:cNvPr>
          <p:cNvCxnSpPr>
            <a:stCxn id="105" idx="0"/>
            <a:endCxn id="32" idx="2"/>
          </p:cNvCxnSpPr>
          <p:nvPr/>
        </p:nvCxnSpPr>
        <p:spPr>
          <a:xfrm flipH="1" flipV="1">
            <a:off x="5920125" y="4246181"/>
            <a:ext cx="2" cy="691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FA19FF7-ACBA-E60B-A5FD-FB6FEC3E7868}"/>
              </a:ext>
            </a:extLst>
          </p:cNvPr>
          <p:cNvCxnSpPr>
            <a:endCxn id="105" idx="1"/>
          </p:cNvCxnSpPr>
          <p:nvPr/>
        </p:nvCxnSpPr>
        <p:spPr>
          <a:xfrm>
            <a:off x="3464324" y="5107433"/>
            <a:ext cx="1493368" cy="5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341B3C6B-2CA9-66FE-458D-09548953A5AE}"/>
              </a:ext>
            </a:extLst>
          </p:cNvPr>
          <p:cNvCxnSpPr>
            <a:cxnSpLocks/>
            <a:stCxn id="122" idx="0"/>
          </p:cNvCxnSpPr>
          <p:nvPr/>
        </p:nvCxnSpPr>
        <p:spPr>
          <a:xfrm flipV="1">
            <a:off x="2456937" y="5282116"/>
            <a:ext cx="0" cy="79600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Connector: Curved 151">
            <a:extLst>
              <a:ext uri="{FF2B5EF4-FFF2-40B4-BE49-F238E27FC236}">
                <a16:creationId xmlns:a16="http://schemas.microsoft.com/office/drawing/2014/main" id="{987CB888-C7CE-1378-81CA-A8FB895AD675}"/>
              </a:ext>
            </a:extLst>
          </p:cNvPr>
          <p:cNvCxnSpPr>
            <a:stCxn id="18" idx="0"/>
            <a:endCxn id="104" idx="2"/>
          </p:cNvCxnSpPr>
          <p:nvPr/>
        </p:nvCxnSpPr>
        <p:spPr>
          <a:xfrm rot="16200000" flipV="1">
            <a:off x="3804021" y="3962017"/>
            <a:ext cx="796007" cy="3436206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4" name="Rounded Rectangle 4">
            <a:extLst>
              <a:ext uri="{FF2B5EF4-FFF2-40B4-BE49-F238E27FC236}">
                <a16:creationId xmlns:a16="http://schemas.microsoft.com/office/drawing/2014/main" id="{1D09051C-4C1A-0201-881C-FBED56E7C8E6}"/>
              </a:ext>
            </a:extLst>
          </p:cNvPr>
          <p:cNvSpPr/>
          <p:nvPr/>
        </p:nvSpPr>
        <p:spPr>
          <a:xfrm>
            <a:off x="992081" y="3282141"/>
            <a:ext cx="1961080" cy="4104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(4)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Submit </a:t>
            </a:r>
            <a:r>
              <a:rPr lang="en-US" sz="105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Bundle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56" name="Connector: Curved 155">
            <a:extLst>
              <a:ext uri="{FF2B5EF4-FFF2-40B4-BE49-F238E27FC236}">
                <a16:creationId xmlns:a16="http://schemas.microsoft.com/office/drawing/2014/main" id="{935B143F-C15E-D90B-D81B-0F49954C07FE}"/>
              </a:ext>
            </a:extLst>
          </p:cNvPr>
          <p:cNvCxnSpPr>
            <a:stCxn id="105" idx="0"/>
            <a:endCxn id="49" idx="2"/>
          </p:cNvCxnSpPr>
          <p:nvPr/>
        </p:nvCxnSpPr>
        <p:spPr>
          <a:xfrm rot="16200000" flipV="1">
            <a:off x="3885103" y="2902888"/>
            <a:ext cx="633706" cy="3436343"/>
          </a:xfrm>
          <a:prstGeom prst="curvedConnector3">
            <a:avLst>
              <a:gd name="adj1" fmla="val 6861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8" name="Rounded Rectangle 4">
            <a:extLst>
              <a:ext uri="{FF2B5EF4-FFF2-40B4-BE49-F238E27FC236}">
                <a16:creationId xmlns:a16="http://schemas.microsoft.com/office/drawing/2014/main" id="{1C688CE7-03BC-C3DF-61DE-C9A20EFCA92A}"/>
              </a:ext>
            </a:extLst>
          </p:cNvPr>
          <p:cNvSpPr/>
          <p:nvPr/>
        </p:nvSpPr>
        <p:spPr>
          <a:xfrm>
            <a:off x="1148429" y="4386668"/>
            <a:ext cx="1961080" cy="4104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(4)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Submit </a:t>
            </a:r>
            <a:r>
              <a:rPr lang="en-US" sz="105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MeasureReport</a:t>
            </a: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Bundle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F27E13D2-9BF8-1A8B-7208-C6BAD0AC8C5F}"/>
              </a:ext>
            </a:extLst>
          </p:cNvPr>
          <p:cNvSpPr/>
          <p:nvPr/>
        </p:nvSpPr>
        <p:spPr>
          <a:xfrm>
            <a:off x="3247086" y="6019942"/>
            <a:ext cx="1807509" cy="55763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(2)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Query &amp; aggregate 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from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</a:t>
            </a:r>
          </a:p>
          <a:p>
            <a:pPr algn="ctr">
              <a:defRPr sz="1200"/>
            </a:pPr>
            <a:endParaRPr lang="en-US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8288EBE1-432D-CD3C-398E-075828AC1327}"/>
              </a:ext>
            </a:extLst>
          </p:cNvPr>
          <p:cNvSpPr/>
          <p:nvPr/>
        </p:nvSpPr>
        <p:spPr>
          <a:xfrm>
            <a:off x="3298200" y="1414814"/>
            <a:ext cx="1807509" cy="55763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(2)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Query &amp; aggregate 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from</a:t>
            </a:r>
          </a:p>
          <a:p>
            <a:pPr algn="ctr">
              <a:defRPr sz="1200"/>
            </a:pPr>
            <a:r>
              <a:rPr lang="en-US" sz="1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source</a:t>
            </a:r>
          </a:p>
          <a:p>
            <a:pPr algn="ctr">
              <a:defRPr sz="1200"/>
            </a:pPr>
            <a:endParaRPr lang="en-US" sz="1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D73DCB4-E764-7AB8-44DC-49C25B93D142}"/>
              </a:ext>
            </a:extLst>
          </p:cNvPr>
          <p:cNvSpPr/>
          <p:nvPr/>
        </p:nvSpPr>
        <p:spPr>
          <a:xfrm>
            <a:off x="3231681" y="2952320"/>
            <a:ext cx="2152548" cy="400159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(3)</a:t>
            </a:r>
          </a:p>
          <a:p>
            <a:pPr algn="ctr">
              <a:defRPr sz="1200"/>
            </a:pPr>
            <a:r>
              <a:rPr lang="en-US" sz="10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Evaluate aggregated data</a:t>
            </a:r>
            <a:endParaRPr sz="10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2989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220</Words>
  <Application>Microsoft Office PowerPoint</Application>
  <PresentationFormat>On-screen Show (4:3)</PresentationFormat>
  <Paragraphs>73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Push to MeasureReport Recipient (NHSN)</vt:lpstr>
      <vt:lpstr>Pull from NHSN</vt:lpstr>
      <vt:lpstr>Aggregate at States and Push to MeasureReport Recipient (NHSN)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Shanai Thornton</dc:creator>
  <cp:keywords/>
  <dc:description>generated using python-pptx</dc:description>
  <cp:lastModifiedBy>Shanai Thornton</cp:lastModifiedBy>
  <cp:revision>2</cp:revision>
  <dcterms:created xsi:type="dcterms:W3CDTF">2013-01-27T09:14:16Z</dcterms:created>
  <dcterms:modified xsi:type="dcterms:W3CDTF">2026-01-30T18:33:21Z</dcterms:modified>
  <cp:category/>
</cp:coreProperties>
</file>