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4694"/>
  </p:normalViewPr>
  <p:slideViewPr>
    <p:cSldViewPr snapToGrid="0" snapToObjects="1">
      <p:cViewPr varScale="1">
        <p:scale>
          <a:sx n="104" d="100"/>
          <a:sy n="104" d="100"/>
        </p:scale>
        <p:origin x="232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8CF1BC-534C-804A-BF3C-45456FD0B4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4975ED-69BA-4145-B8B4-0E43A0AA7E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E8D61B-0605-D846-AE04-C6F441018D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68275-43D7-6F44-A196-F3FF2EDD7FF2}" type="datetimeFigureOut">
              <a:rPr lang="en-US" smtClean="0"/>
              <a:t>10/10/19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7ABB76-A5F9-3B4B-A3E2-761613C9CE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D708B5-F5D6-414A-89E2-8DFD3C6738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F2925-2CAE-FC48-A094-EBB4F0423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50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330EFD-088D-AD42-9021-E6AC51DE02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A2D213D-4D7A-0C44-909E-7C8642FD48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4DC77C-6B57-C041-A208-334CCB242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68275-43D7-6F44-A196-F3FF2EDD7FF2}" type="datetimeFigureOut">
              <a:rPr lang="en-US" smtClean="0"/>
              <a:t>10/10/19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10A300-FD93-6A49-8F8A-2DF7EA86AD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CE2755-21AD-A442-85AC-1314A6F7FF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F2925-2CAE-FC48-A094-EBB4F0423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15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54F12E6-3BCF-A843-801B-4DCAE636AA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2394A63-AF4B-4B45-A90E-179CFEF813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2F7388-7251-EA4F-BC3A-C9F4D5398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68275-43D7-6F44-A196-F3FF2EDD7FF2}" type="datetimeFigureOut">
              <a:rPr lang="en-US" smtClean="0"/>
              <a:t>10/10/19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726332-CEDB-024C-97DF-5968601AA0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8B2B9D-BF10-A341-915F-F64258F07B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F2925-2CAE-FC48-A094-EBB4F0423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7805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8F9E17-C26D-A742-8080-EA482DDD4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FB125D-96AA-C142-BFAC-F5C3B864C8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4E9825-E359-D54C-975A-3342F0877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68275-43D7-6F44-A196-F3FF2EDD7FF2}" type="datetimeFigureOut">
              <a:rPr lang="en-US" smtClean="0"/>
              <a:t>10/10/19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D79E29-0338-034F-93C5-CB1888BA32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880796-036E-984B-AD54-108855015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F2925-2CAE-FC48-A094-EBB4F0423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5498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741D39-CD98-CF46-8524-EECCB91328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CD30A1-CDC0-394B-B352-5FF8A83580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EF185A-B2F2-4143-85CA-9546A05A53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68275-43D7-6F44-A196-F3FF2EDD7FF2}" type="datetimeFigureOut">
              <a:rPr lang="en-US" smtClean="0"/>
              <a:t>10/10/19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615010-5828-F14E-9961-98ECA7B667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099ECC-3A91-5A4B-87DA-035C6494FB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F2925-2CAE-FC48-A094-EBB4F0423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821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82A09A-39B5-214C-BF5A-BF37F2B66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89F92D-FEA9-EF43-833F-B74E196114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780C20-5430-9E43-9C6D-95AAA6B161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60939F-2A87-234F-9025-719CFCDFD0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68275-43D7-6F44-A196-F3FF2EDD7FF2}" type="datetimeFigureOut">
              <a:rPr lang="en-US" smtClean="0"/>
              <a:t>10/10/19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31CEFC-9407-FA44-A4A3-8131462B0A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E5AEBF-D97E-8445-A7E4-30E4F52384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F2925-2CAE-FC48-A094-EBB4F0423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8400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759F9F-01C9-D548-BC35-441DD35797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FEEE05-B457-0E4C-BEFE-CE93471474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584808-DE4A-604C-84BD-61BCFD5699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5591EFF-8A01-5840-9A42-BC31FC8A3E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64E8C91-A2DA-894C-BF12-87F4C503709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4A494D-3888-4A4A-8EDB-EEB0036FD1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68275-43D7-6F44-A196-F3FF2EDD7FF2}" type="datetimeFigureOut">
              <a:rPr lang="en-US" smtClean="0"/>
              <a:t>10/10/19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16A1C34-4B03-1C44-9C88-425EE49E50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B5589FD-5C9F-5845-B880-CE42D576C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F2925-2CAE-FC48-A094-EBB4F0423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24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8894FD-5439-1E40-81EB-666DC0929F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71ADC76-E021-1642-B87E-E671F3343D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68275-43D7-6F44-A196-F3FF2EDD7FF2}" type="datetimeFigureOut">
              <a:rPr lang="en-US" smtClean="0"/>
              <a:t>10/10/19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3B6B01-7A74-0C41-A625-6414CC94C3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CB3F014-F29A-6D49-8973-60345EBD07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F2925-2CAE-FC48-A094-EBB4F0423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091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07C958B-ABB2-484B-ABC8-F1F69AFC6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68275-43D7-6F44-A196-F3FF2EDD7FF2}" type="datetimeFigureOut">
              <a:rPr lang="en-US" smtClean="0"/>
              <a:t>10/10/19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403B6C7-2FA4-5649-88DE-55456B0033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E00805-E347-9042-AAF4-F34DB22FD5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F2925-2CAE-FC48-A094-EBB4F0423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1994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8DBEA6-2F94-FB44-B3E4-D2DD8E4BAD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AE3538-95FB-C646-B5B1-A540E75D11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C99FE1-28AF-684E-8978-ADD4E9FD65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1E1A10-8733-6542-B6A0-7FA7F61B94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68275-43D7-6F44-A196-F3FF2EDD7FF2}" type="datetimeFigureOut">
              <a:rPr lang="en-US" smtClean="0"/>
              <a:t>10/10/19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973CFD-82ED-C44E-A15B-DC57936162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C8273C-6626-A340-A4D4-85336B433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F2925-2CAE-FC48-A094-EBB4F0423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858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60522B-3BCF-884F-857D-74FB5FE8F3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CC58D65-056A-9C43-BEC3-E275D0CC9A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A19CBE-FDA2-4E4C-9461-F38EA47B24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81BE8C-E5F2-984C-91C2-BD3358ECD3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68275-43D7-6F44-A196-F3FF2EDD7FF2}" type="datetimeFigureOut">
              <a:rPr lang="en-US" smtClean="0"/>
              <a:t>10/10/19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E25BA5-D220-8847-8BBE-02831DD539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6D3A65-7301-724F-B43A-F59A4E687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F2925-2CAE-FC48-A094-EBB4F0423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256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DCFE448-E237-3A4E-B893-B7B92F8B3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0AE4B4-7270-5240-80D2-4E7F8FE881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E44437-8240-EE43-93C3-81112FF064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068275-43D7-6F44-A196-F3FF2EDD7FF2}" type="datetimeFigureOut">
              <a:rPr lang="en-US" smtClean="0"/>
              <a:t>10/10/19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9463CE-5DA6-A349-9D27-3532776505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8975E6-704D-4046-B7BE-8392D4AF83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3F2925-2CAE-FC48-A094-EBB4F0423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220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File:Group_font_awesome.svg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hongkongphooey.wordpress.com/2009/02/18/first-look-huawei-android-phone/" TargetMode="External"/><Relationship Id="rId5" Type="http://schemas.openxmlformats.org/officeDocument/2006/relationships/image" Target="../media/image7.jpg"/><Relationship Id="rId4" Type="http://schemas.openxmlformats.org/officeDocument/2006/relationships/image" Target="../media/image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Group 86">
            <a:extLst>
              <a:ext uri="{FF2B5EF4-FFF2-40B4-BE49-F238E27FC236}">
                <a16:creationId xmlns:a16="http://schemas.microsoft.com/office/drawing/2014/main" id="{D0B0838D-7BA2-1745-BA6E-2636EF09785A}"/>
              </a:ext>
            </a:extLst>
          </p:cNvPr>
          <p:cNvGrpSpPr/>
          <p:nvPr/>
        </p:nvGrpSpPr>
        <p:grpSpPr>
          <a:xfrm>
            <a:off x="-1" y="145059"/>
            <a:ext cx="11840745" cy="6564660"/>
            <a:chOff x="0" y="145059"/>
            <a:chExt cx="10299648" cy="5710256"/>
          </a:xfrm>
        </p:grpSpPr>
        <p:sp>
          <p:nvSpPr>
            <p:cNvPr id="5" name="Rounded Rectangle 134">
              <a:extLst>
                <a:ext uri="{FF2B5EF4-FFF2-40B4-BE49-F238E27FC236}">
                  <a16:creationId xmlns:a16="http://schemas.microsoft.com/office/drawing/2014/main" id="{19825C69-90B6-7F4E-A981-8109F5C0D94E}"/>
                </a:ext>
              </a:extLst>
            </p:cNvPr>
            <p:cNvSpPr/>
            <p:nvPr/>
          </p:nvSpPr>
          <p:spPr>
            <a:xfrm>
              <a:off x="7215242" y="3215028"/>
              <a:ext cx="1752682" cy="2014171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" b="1" dirty="0">
                <a:solidFill>
                  <a:srgbClr val="FFFFFF"/>
                </a:solidFill>
              </a:endParaRPr>
            </a:p>
          </p:txBody>
        </p:sp>
        <p:sp>
          <p:nvSpPr>
            <p:cNvPr id="6" name="Can 5">
              <a:extLst>
                <a:ext uri="{FF2B5EF4-FFF2-40B4-BE49-F238E27FC236}">
                  <a16:creationId xmlns:a16="http://schemas.microsoft.com/office/drawing/2014/main" id="{72F1A12D-1213-604E-B430-5433018E50EB}"/>
                </a:ext>
              </a:extLst>
            </p:cNvPr>
            <p:cNvSpPr/>
            <p:nvPr/>
          </p:nvSpPr>
          <p:spPr>
            <a:xfrm>
              <a:off x="4244849" y="2738603"/>
              <a:ext cx="1018549" cy="996718"/>
            </a:xfrm>
            <a:prstGeom prst="can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200" b="1" dirty="0">
                  <a:solidFill>
                    <a:srgbClr val="000000"/>
                  </a:solidFill>
                </a:rPr>
                <a:t>Healthcare Directory</a:t>
              </a:r>
            </a:p>
          </p:txBody>
        </p:sp>
        <p:sp>
          <p:nvSpPr>
            <p:cNvPr id="7" name="Can 6">
              <a:extLst>
                <a:ext uri="{FF2B5EF4-FFF2-40B4-BE49-F238E27FC236}">
                  <a16:creationId xmlns:a16="http://schemas.microsoft.com/office/drawing/2014/main" id="{5325AA9B-2378-D045-A142-3E94D685EE3F}"/>
                </a:ext>
              </a:extLst>
            </p:cNvPr>
            <p:cNvSpPr/>
            <p:nvPr/>
          </p:nvSpPr>
          <p:spPr>
            <a:xfrm>
              <a:off x="1171940" y="2090143"/>
              <a:ext cx="678229" cy="627025"/>
            </a:xfrm>
            <a:prstGeom prst="can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900" b="1" dirty="0">
                  <a:solidFill>
                    <a:srgbClr val="000000"/>
                  </a:solidFill>
                </a:rPr>
                <a:t>Primary Source</a:t>
              </a:r>
            </a:p>
          </p:txBody>
        </p:sp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FB280E7B-3F68-834A-AE94-238C435E4B23}"/>
                </a:ext>
              </a:extLst>
            </p:cNvPr>
            <p:cNvSpPr/>
            <p:nvPr/>
          </p:nvSpPr>
          <p:spPr>
            <a:xfrm>
              <a:off x="3738611" y="1282658"/>
              <a:ext cx="1995357" cy="3299425"/>
            </a:xfrm>
            <a:prstGeom prst="roundRect">
              <a:avLst/>
            </a:prstGeom>
            <a:solidFill>
              <a:schemeClr val="tx1">
                <a:lumMod val="20000"/>
                <a:lumOff val="80000"/>
              </a:schemeClr>
            </a:solidFill>
            <a:ln>
              <a:solidFill>
                <a:schemeClr val="tx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" b="1" dirty="0">
                <a:solidFill>
                  <a:srgbClr val="FFFFFF"/>
                </a:solidFill>
              </a:endParaRPr>
            </a:p>
          </p:txBody>
        </p: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19A57F30-C358-7643-9DAE-664CD945DBAA}"/>
                </a:ext>
              </a:extLst>
            </p:cNvPr>
            <p:cNvCxnSpPr>
              <a:endCxn id="28" idx="1"/>
            </p:cNvCxnSpPr>
            <p:nvPr/>
          </p:nvCxnSpPr>
          <p:spPr>
            <a:xfrm flipV="1">
              <a:off x="2194713" y="2240124"/>
              <a:ext cx="1716892" cy="384660"/>
            </a:xfrm>
            <a:prstGeom prst="straightConnector1">
              <a:avLst/>
            </a:prstGeom>
            <a:ln w="12700"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C1C20DFC-C939-F649-95C3-C3B460EC9CAF}"/>
                </a:ext>
              </a:extLst>
            </p:cNvPr>
            <p:cNvCxnSpPr>
              <a:stCxn id="27" idx="0"/>
              <a:endCxn id="12" idx="3"/>
            </p:cNvCxnSpPr>
            <p:nvPr/>
          </p:nvCxnSpPr>
          <p:spPr>
            <a:xfrm flipV="1">
              <a:off x="4705217" y="768634"/>
              <a:ext cx="456149" cy="630238"/>
            </a:xfrm>
            <a:prstGeom prst="straightConnector1">
              <a:avLst/>
            </a:prstGeom>
            <a:ln w="12700">
              <a:headEnd type="triangl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3" descr="C:\Users\Robert\AppData\Local\Microsoft\Windows\Temporary Internet Files\Content.IE5\824BXOLI\user-icon--16121-large[1].png">
              <a:extLst>
                <a:ext uri="{FF2B5EF4-FFF2-40B4-BE49-F238E27FC236}">
                  <a16:creationId xmlns:a16="http://schemas.microsoft.com/office/drawing/2014/main" id="{ED414D9D-3C55-5946-8B1B-85CAA74DDF2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8160" y="281830"/>
              <a:ext cx="191679" cy="3371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Can 11">
              <a:extLst>
                <a:ext uri="{FF2B5EF4-FFF2-40B4-BE49-F238E27FC236}">
                  <a16:creationId xmlns:a16="http://schemas.microsoft.com/office/drawing/2014/main" id="{F945A9F4-6BAE-FD43-B5F5-7BEB97CDF496}"/>
                </a:ext>
              </a:extLst>
            </p:cNvPr>
            <p:cNvSpPr/>
            <p:nvPr/>
          </p:nvSpPr>
          <p:spPr>
            <a:xfrm>
              <a:off x="4798456" y="145059"/>
              <a:ext cx="725820" cy="623575"/>
            </a:xfrm>
            <a:prstGeom prst="can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900" b="1" dirty="0">
                  <a:solidFill>
                    <a:srgbClr val="000000"/>
                  </a:solidFill>
                </a:rPr>
                <a:t>Attested Provider Data</a:t>
              </a:r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23056C02-F331-B14D-B8D8-128EC68F9FFB}"/>
                </a:ext>
              </a:extLst>
            </p:cNvPr>
            <p:cNvCxnSpPr>
              <a:stCxn id="27" idx="0"/>
              <a:endCxn id="11" idx="2"/>
            </p:cNvCxnSpPr>
            <p:nvPr/>
          </p:nvCxnSpPr>
          <p:spPr>
            <a:xfrm flipH="1" flipV="1">
              <a:off x="3944000" y="618939"/>
              <a:ext cx="761217" cy="779933"/>
            </a:xfrm>
            <a:prstGeom prst="straightConnector1">
              <a:avLst/>
            </a:prstGeom>
            <a:ln w="12700"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F6CB6BE5-D8C5-3740-BD38-B93465751B07}"/>
                </a:ext>
              </a:extLst>
            </p:cNvPr>
            <p:cNvCxnSpPr>
              <a:stCxn id="12" idx="2"/>
              <a:endCxn id="11" idx="3"/>
            </p:cNvCxnSpPr>
            <p:nvPr/>
          </p:nvCxnSpPr>
          <p:spPr>
            <a:xfrm flipH="1" flipV="1">
              <a:off x="4039839" y="450385"/>
              <a:ext cx="758617" cy="6462"/>
            </a:xfrm>
            <a:prstGeom prst="straightConnector1">
              <a:avLst/>
            </a:prstGeom>
            <a:ln w="12700"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Can 14">
              <a:extLst>
                <a:ext uri="{FF2B5EF4-FFF2-40B4-BE49-F238E27FC236}">
                  <a16:creationId xmlns:a16="http://schemas.microsoft.com/office/drawing/2014/main" id="{A59C7581-364E-0741-965A-0F9363CBA557}"/>
                </a:ext>
              </a:extLst>
            </p:cNvPr>
            <p:cNvSpPr/>
            <p:nvPr/>
          </p:nvSpPr>
          <p:spPr>
            <a:xfrm>
              <a:off x="4243157" y="2900810"/>
              <a:ext cx="1018549" cy="996718"/>
            </a:xfrm>
            <a:prstGeom prst="can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200" b="1" dirty="0">
                  <a:solidFill>
                    <a:srgbClr val="000000"/>
                  </a:solidFill>
                </a:rPr>
                <a:t>Healthcare Directory</a:t>
              </a:r>
            </a:p>
          </p:txBody>
        </p:sp>
        <p:sp>
          <p:nvSpPr>
            <p:cNvPr id="16" name="Can 15">
              <a:extLst>
                <a:ext uri="{FF2B5EF4-FFF2-40B4-BE49-F238E27FC236}">
                  <a16:creationId xmlns:a16="http://schemas.microsoft.com/office/drawing/2014/main" id="{DB435F2B-CE64-AE4A-9C34-19CAA4455AC2}"/>
                </a:ext>
              </a:extLst>
            </p:cNvPr>
            <p:cNvSpPr/>
            <p:nvPr/>
          </p:nvSpPr>
          <p:spPr>
            <a:xfrm>
              <a:off x="4253653" y="2615247"/>
              <a:ext cx="1018549" cy="1056079"/>
            </a:xfrm>
            <a:prstGeom prst="ca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200" b="1" dirty="0">
                  <a:solidFill>
                    <a:srgbClr val="000000"/>
                  </a:solidFill>
                </a:rPr>
                <a:t>Healthcare Directory</a:t>
              </a:r>
            </a:p>
          </p:txBody>
        </p:sp>
        <p:sp>
          <p:nvSpPr>
            <p:cNvPr id="17" name="Can 16">
              <a:extLst>
                <a:ext uri="{FF2B5EF4-FFF2-40B4-BE49-F238E27FC236}">
                  <a16:creationId xmlns:a16="http://schemas.microsoft.com/office/drawing/2014/main" id="{70C9E8AF-1EE6-0D4F-AF92-25D6FE112CA2}"/>
                </a:ext>
              </a:extLst>
            </p:cNvPr>
            <p:cNvSpPr/>
            <p:nvPr/>
          </p:nvSpPr>
          <p:spPr>
            <a:xfrm>
              <a:off x="4244848" y="2457082"/>
              <a:ext cx="1018549" cy="996718"/>
            </a:xfrm>
            <a:prstGeom prst="can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100" b="1" dirty="0">
                  <a:solidFill>
                    <a:srgbClr val="000000"/>
                  </a:solidFill>
                </a:rPr>
                <a:t>Core Data</a:t>
              </a:r>
              <a:endParaRPr lang="en-US" sz="700" b="1" dirty="0">
                <a:solidFill>
                  <a:srgbClr val="000000"/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964CFBC-9BCC-144C-A253-5A0196D0AA3C}"/>
                </a:ext>
              </a:extLst>
            </p:cNvPr>
            <p:cNvSpPr txBox="1"/>
            <p:nvPr/>
          </p:nvSpPr>
          <p:spPr>
            <a:xfrm>
              <a:off x="4440744" y="3660211"/>
              <a:ext cx="697627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>
                  <a:solidFill>
                    <a:prstClr val="white"/>
                  </a:solidFill>
                </a:rPr>
                <a:t>Use Case Y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D601F2E-6269-5D49-BD39-9D672EB8CAB8}"/>
                </a:ext>
              </a:extLst>
            </p:cNvPr>
            <p:cNvSpPr txBox="1"/>
            <p:nvPr/>
          </p:nvSpPr>
          <p:spPr>
            <a:xfrm>
              <a:off x="4404508" y="3443585"/>
              <a:ext cx="70243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>
                  <a:solidFill>
                    <a:prstClr val="white"/>
                  </a:solidFill>
                </a:rPr>
                <a:t>Use Case X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323AD7A-6F1A-F749-9351-CEB60C75F714}"/>
                </a:ext>
              </a:extLst>
            </p:cNvPr>
            <p:cNvSpPr/>
            <p:nvPr/>
          </p:nvSpPr>
          <p:spPr>
            <a:xfrm>
              <a:off x="5263634" y="2586804"/>
              <a:ext cx="122069" cy="76102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" dirty="0">
                <a:solidFill>
                  <a:srgbClr val="FFFFFF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5AE7B767-7B11-4D4E-B723-8982A076FF9B}"/>
                </a:ext>
              </a:extLst>
            </p:cNvPr>
            <p:cNvSpPr/>
            <p:nvPr/>
          </p:nvSpPr>
          <p:spPr>
            <a:xfrm>
              <a:off x="5275484" y="3556961"/>
              <a:ext cx="129831" cy="22413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" dirty="0">
                <a:ln>
                  <a:solidFill>
                    <a:srgbClr val="07538F">
                      <a:lumMod val="20000"/>
                      <a:lumOff val="80000"/>
                    </a:srgbClr>
                  </a:solidFill>
                </a:ln>
                <a:solidFill>
                  <a:srgbClr val="FFFFFF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4C8A32E3-9873-F24C-8DDA-C5AB65E62BA0}"/>
                </a:ext>
              </a:extLst>
            </p:cNvPr>
            <p:cNvSpPr/>
            <p:nvPr/>
          </p:nvSpPr>
          <p:spPr>
            <a:xfrm>
              <a:off x="5412093" y="2582226"/>
              <a:ext cx="212503" cy="46525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" dirty="0">
                <a:solidFill>
                  <a:srgbClr val="FFFFFF"/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D23AD0F-EFA3-8646-9E72-DFC1145FAB3E}"/>
                </a:ext>
              </a:extLst>
            </p:cNvPr>
            <p:cNvSpPr txBox="1"/>
            <p:nvPr/>
          </p:nvSpPr>
          <p:spPr>
            <a:xfrm rot="16200000">
              <a:off x="4806050" y="2984871"/>
              <a:ext cx="1037291" cy="169277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txBody>
            <a:bodyPr wrap="square" rtlCol="0" anchor="ctr">
              <a:spAutoFit/>
            </a:bodyPr>
            <a:lstStyle/>
            <a:p>
              <a:r>
                <a:rPr lang="en-US" sz="500" dirty="0">
                  <a:solidFill>
                    <a:srgbClr val="000000"/>
                  </a:solidFill>
                </a:rPr>
                <a:t> </a:t>
              </a:r>
            </a:p>
          </p:txBody>
        </p:sp>
        <p:sp>
          <p:nvSpPr>
            <p:cNvPr id="24" name="Can 23">
              <a:extLst>
                <a:ext uri="{FF2B5EF4-FFF2-40B4-BE49-F238E27FC236}">
                  <a16:creationId xmlns:a16="http://schemas.microsoft.com/office/drawing/2014/main" id="{B2DA7B98-45D6-2145-93E2-B441FD528DFB}"/>
                </a:ext>
              </a:extLst>
            </p:cNvPr>
            <p:cNvSpPr/>
            <p:nvPr/>
          </p:nvSpPr>
          <p:spPr>
            <a:xfrm>
              <a:off x="1324340" y="2242543"/>
              <a:ext cx="678229" cy="627025"/>
            </a:xfrm>
            <a:prstGeom prst="can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900" b="1" dirty="0">
                  <a:solidFill>
                    <a:srgbClr val="000000"/>
                  </a:solidFill>
                </a:rPr>
                <a:t>Primary Source</a:t>
              </a:r>
            </a:p>
          </p:txBody>
        </p:sp>
        <p:sp>
          <p:nvSpPr>
            <p:cNvPr id="25" name="Can 24">
              <a:extLst>
                <a:ext uri="{FF2B5EF4-FFF2-40B4-BE49-F238E27FC236}">
                  <a16:creationId xmlns:a16="http://schemas.microsoft.com/office/drawing/2014/main" id="{E2C9C2F0-952C-F54C-ACA9-2B8646398FDA}"/>
                </a:ext>
              </a:extLst>
            </p:cNvPr>
            <p:cNvSpPr/>
            <p:nvPr/>
          </p:nvSpPr>
          <p:spPr>
            <a:xfrm>
              <a:off x="1476740" y="2394943"/>
              <a:ext cx="678229" cy="627025"/>
            </a:xfrm>
            <a:prstGeom prst="can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900" b="1" dirty="0">
                  <a:solidFill>
                    <a:srgbClr val="000000"/>
                  </a:solidFill>
                </a:rPr>
                <a:t>Primary Sources</a:t>
              </a:r>
            </a:p>
          </p:txBody>
        </p:sp>
        <p:sp>
          <p:nvSpPr>
            <p:cNvPr id="26" name="Rounded Rectangle 25">
              <a:extLst>
                <a:ext uri="{FF2B5EF4-FFF2-40B4-BE49-F238E27FC236}">
                  <a16:creationId xmlns:a16="http://schemas.microsoft.com/office/drawing/2014/main" id="{CB7B52CE-3759-FB45-8E47-07B6E5653BCC}"/>
                </a:ext>
              </a:extLst>
            </p:cNvPr>
            <p:cNvSpPr/>
            <p:nvPr/>
          </p:nvSpPr>
          <p:spPr>
            <a:xfrm rot="5400000">
              <a:off x="3352868" y="3022208"/>
              <a:ext cx="1311570" cy="251800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rgbClr val="3C3C3B"/>
                  </a:solidFill>
                </a:rPr>
                <a:t>Recurring Validation</a:t>
              </a:r>
            </a:p>
          </p:txBody>
        </p:sp>
        <p:sp>
          <p:nvSpPr>
            <p:cNvPr id="27" name="Rounded Rectangle 26">
              <a:extLst>
                <a:ext uri="{FF2B5EF4-FFF2-40B4-BE49-F238E27FC236}">
                  <a16:creationId xmlns:a16="http://schemas.microsoft.com/office/drawing/2014/main" id="{4A0F5D4E-B960-534E-B83C-0590839A6FC8}"/>
                </a:ext>
              </a:extLst>
            </p:cNvPr>
            <p:cNvSpPr/>
            <p:nvPr/>
          </p:nvSpPr>
          <p:spPr>
            <a:xfrm>
              <a:off x="3901847" y="1398872"/>
              <a:ext cx="1606739" cy="596766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3C3C3B"/>
                  </a:solidFill>
                </a:rPr>
                <a:t>Attested Information</a:t>
              </a:r>
            </a:p>
          </p:txBody>
        </p:sp>
        <p:sp>
          <p:nvSpPr>
            <p:cNvPr id="28" name="Rounded Rectangle 27">
              <a:extLst>
                <a:ext uri="{FF2B5EF4-FFF2-40B4-BE49-F238E27FC236}">
                  <a16:creationId xmlns:a16="http://schemas.microsoft.com/office/drawing/2014/main" id="{18EA8F03-04AC-734F-BDD1-662A8D76B6DE}"/>
                </a:ext>
              </a:extLst>
            </p:cNvPr>
            <p:cNvSpPr/>
            <p:nvPr/>
          </p:nvSpPr>
          <p:spPr>
            <a:xfrm>
              <a:off x="3911605" y="2092463"/>
              <a:ext cx="1606739" cy="295321"/>
            </a:xfrm>
            <a:prstGeom prst="round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rgbClr val="3C3C3B"/>
                  </a:solidFill>
                </a:rPr>
                <a:t>Initial Validation</a:t>
              </a:r>
            </a:p>
          </p:txBody>
        </p: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5A28A293-325B-6943-BEC0-B4ADFE8DCE91}"/>
                </a:ext>
              </a:extLst>
            </p:cNvPr>
            <p:cNvCxnSpPr>
              <a:stCxn id="25" idx="4"/>
              <a:endCxn id="26" idx="2"/>
            </p:cNvCxnSpPr>
            <p:nvPr/>
          </p:nvCxnSpPr>
          <p:spPr>
            <a:xfrm>
              <a:off x="2154969" y="2708456"/>
              <a:ext cx="1727784" cy="439652"/>
            </a:xfrm>
            <a:prstGeom prst="straightConnector1">
              <a:avLst/>
            </a:prstGeom>
            <a:ln w="12700"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Rounded Rectangle 29">
              <a:extLst>
                <a:ext uri="{FF2B5EF4-FFF2-40B4-BE49-F238E27FC236}">
                  <a16:creationId xmlns:a16="http://schemas.microsoft.com/office/drawing/2014/main" id="{EDB93BB1-41D1-C343-A389-104E1474844D}"/>
                </a:ext>
              </a:extLst>
            </p:cNvPr>
            <p:cNvSpPr/>
            <p:nvPr/>
          </p:nvSpPr>
          <p:spPr>
            <a:xfrm>
              <a:off x="3944000" y="3931293"/>
              <a:ext cx="1621327" cy="58114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prstClr val="white"/>
                  </a:solidFill>
                </a:rPr>
                <a:t>Exchange Processes</a:t>
              </a:r>
            </a:p>
          </p:txBody>
        </p:sp>
        <p:sp>
          <p:nvSpPr>
            <p:cNvPr id="31" name="Rounded Rectangle 30">
              <a:extLst>
                <a:ext uri="{FF2B5EF4-FFF2-40B4-BE49-F238E27FC236}">
                  <a16:creationId xmlns:a16="http://schemas.microsoft.com/office/drawing/2014/main" id="{1944820D-1CD7-9F42-9F05-E9E53DB1D45C}"/>
                </a:ext>
              </a:extLst>
            </p:cNvPr>
            <p:cNvSpPr/>
            <p:nvPr/>
          </p:nvSpPr>
          <p:spPr>
            <a:xfrm>
              <a:off x="385262" y="3444176"/>
              <a:ext cx="2149920" cy="1556003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" b="1" dirty="0">
                <a:solidFill>
                  <a:srgbClr val="FFFFFF"/>
                </a:solidFill>
              </a:endParaRPr>
            </a:p>
          </p:txBody>
        </p:sp>
        <p:pic>
          <p:nvPicPr>
            <p:cNvPr id="32" name="Picture 163" descr="Screen shot 2011-02-10 at 10.40.00 AM.png">
              <a:extLst>
                <a:ext uri="{FF2B5EF4-FFF2-40B4-BE49-F238E27FC236}">
                  <a16:creationId xmlns:a16="http://schemas.microsoft.com/office/drawing/2014/main" id="{73020DD8-CECE-7640-816C-525F84448A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000" y="3618820"/>
              <a:ext cx="343638" cy="2486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A88E6D1-A7D0-CD4A-B49F-CFBE85E5524F}"/>
                </a:ext>
              </a:extLst>
            </p:cNvPr>
            <p:cNvSpPr txBox="1"/>
            <p:nvPr/>
          </p:nvSpPr>
          <p:spPr>
            <a:xfrm>
              <a:off x="1024458" y="3564736"/>
              <a:ext cx="141897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solidFill>
                    <a:srgbClr val="3C3C3B"/>
                  </a:solidFill>
                </a:rPr>
                <a:t>Local Workflow Environment</a:t>
              </a:r>
            </a:p>
          </p:txBody>
        </p:sp>
        <p:pic>
          <p:nvPicPr>
            <p:cNvPr id="34" name="Picture 3" descr="C:\Users\Robert\AppData\Local\Microsoft\Windows\Temporary Internet Files\Content.IE5\824BXOLI\user-icon--16121-large[1].png">
              <a:extLst>
                <a:ext uri="{FF2B5EF4-FFF2-40B4-BE49-F238E27FC236}">
                  <a16:creationId xmlns:a16="http://schemas.microsoft.com/office/drawing/2014/main" id="{80293AEC-D997-3742-9C2D-F2B534F6C0F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6556" y="4008940"/>
              <a:ext cx="189277" cy="3185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035EED92-6939-B745-B04A-3874F556AC2C}"/>
                </a:ext>
              </a:extLst>
            </p:cNvPr>
            <p:cNvGrpSpPr/>
            <p:nvPr/>
          </p:nvGrpSpPr>
          <p:grpSpPr>
            <a:xfrm>
              <a:off x="893637" y="3908993"/>
              <a:ext cx="788023" cy="524664"/>
              <a:chOff x="1796246" y="434547"/>
              <a:chExt cx="1066643" cy="643197"/>
            </a:xfrm>
          </p:grpSpPr>
          <p:sp>
            <p:nvSpPr>
              <p:cNvPr id="36" name="Can 35">
                <a:extLst>
                  <a:ext uri="{FF2B5EF4-FFF2-40B4-BE49-F238E27FC236}">
                    <a16:creationId xmlns:a16="http://schemas.microsoft.com/office/drawing/2014/main" id="{B1AF22AD-474D-7145-B177-9BE292E4B828}"/>
                  </a:ext>
                </a:extLst>
              </p:cNvPr>
              <p:cNvSpPr/>
              <p:nvPr/>
            </p:nvSpPr>
            <p:spPr>
              <a:xfrm>
                <a:off x="2622425" y="579958"/>
                <a:ext cx="240464" cy="334634"/>
              </a:xfrm>
              <a:prstGeom prst="can">
                <a:avLst/>
              </a:prstGeom>
              <a:scene3d>
                <a:camera prst="orthographicFront">
                  <a:rot lat="0" lon="21299999" rev="0"/>
                </a:camera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7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02AF16CC-71CB-A14E-A317-80D50040DA02}"/>
                  </a:ext>
                </a:extLst>
              </p:cNvPr>
              <p:cNvSpPr/>
              <p:nvPr/>
            </p:nvSpPr>
            <p:spPr>
              <a:xfrm>
                <a:off x="2102822" y="434547"/>
                <a:ext cx="208982" cy="171440"/>
              </a:xfrm>
              <a:prstGeom prst="rect">
                <a:avLst/>
              </a:prstGeom>
              <a:scene3d>
                <a:camera prst="orthographicFront">
                  <a:rot lat="0" lon="21299999" rev="0"/>
                </a:camera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7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D4F35904-CA26-B241-B194-AAD9EF6C2325}"/>
                  </a:ext>
                </a:extLst>
              </p:cNvPr>
              <p:cNvSpPr/>
              <p:nvPr/>
            </p:nvSpPr>
            <p:spPr>
              <a:xfrm>
                <a:off x="1796246" y="656173"/>
                <a:ext cx="197654" cy="254319"/>
              </a:xfrm>
              <a:prstGeom prst="rect">
                <a:avLst/>
              </a:prstGeom>
              <a:scene3d>
                <a:camera prst="orthographicFront">
                  <a:rot lat="0" lon="21299999" rev="0"/>
                </a:camera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700" dirty="0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39" name="Straight Arrow Connector 38">
                <a:extLst>
                  <a:ext uri="{FF2B5EF4-FFF2-40B4-BE49-F238E27FC236}">
                    <a16:creationId xmlns:a16="http://schemas.microsoft.com/office/drawing/2014/main" id="{476531C5-E7CE-B043-AA7C-770D4AC47A34}"/>
                  </a:ext>
                </a:extLst>
              </p:cNvPr>
              <p:cNvCxnSpPr>
                <a:stCxn id="38" idx="3"/>
              </p:cNvCxnSpPr>
              <p:nvPr/>
            </p:nvCxnSpPr>
            <p:spPr>
              <a:xfrm>
                <a:off x="1993900" y="783333"/>
                <a:ext cx="628525" cy="35154"/>
              </a:xfrm>
              <a:prstGeom prst="straightConnector1">
                <a:avLst/>
              </a:prstGeom>
              <a:ln w="12700">
                <a:headEnd type="triangle"/>
                <a:tailEnd type="arrow"/>
              </a:ln>
              <a:scene3d>
                <a:camera prst="orthographicFront">
                  <a:rot lat="0" lon="21299999" rev="0"/>
                </a:camera>
                <a:lightRig rig="threePt" dir="t"/>
              </a:scene3d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Arrow Connector 39">
                <a:extLst>
                  <a:ext uri="{FF2B5EF4-FFF2-40B4-BE49-F238E27FC236}">
                    <a16:creationId xmlns:a16="http://schemas.microsoft.com/office/drawing/2014/main" id="{BA8E6E83-00A4-D343-BE07-D1DCA745D32E}"/>
                  </a:ext>
                </a:extLst>
              </p:cNvPr>
              <p:cNvCxnSpPr>
                <a:stCxn id="37" idx="3"/>
              </p:cNvCxnSpPr>
              <p:nvPr/>
            </p:nvCxnSpPr>
            <p:spPr>
              <a:xfrm>
                <a:off x="2311804" y="520267"/>
                <a:ext cx="310621" cy="280643"/>
              </a:xfrm>
              <a:prstGeom prst="straightConnector1">
                <a:avLst/>
              </a:prstGeom>
              <a:ln w="12700">
                <a:headEnd type="triangle"/>
                <a:tailEnd type="arrow"/>
              </a:ln>
              <a:scene3d>
                <a:camera prst="orthographicFront">
                  <a:rot lat="0" lon="21299999" rev="0"/>
                </a:camera>
                <a:lightRig rig="threePt" dir="t"/>
              </a:scene3d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EE371004-5C4B-1244-BA8C-61559FE6E399}"/>
                  </a:ext>
                </a:extLst>
              </p:cNvPr>
              <p:cNvSpPr/>
              <p:nvPr/>
            </p:nvSpPr>
            <p:spPr>
              <a:xfrm>
                <a:off x="2107099" y="906304"/>
                <a:ext cx="208982" cy="171440"/>
              </a:xfrm>
              <a:prstGeom prst="rect">
                <a:avLst/>
              </a:prstGeom>
              <a:scene3d>
                <a:camera prst="orthographicFront">
                  <a:rot lat="0" lon="21299999" rev="0"/>
                </a:camera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700" dirty="0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42" name="Straight Arrow Connector 41">
                <a:extLst>
                  <a:ext uri="{FF2B5EF4-FFF2-40B4-BE49-F238E27FC236}">
                    <a16:creationId xmlns:a16="http://schemas.microsoft.com/office/drawing/2014/main" id="{432995F0-8CE5-A248-951C-4D75F362E905}"/>
                  </a:ext>
                </a:extLst>
              </p:cNvPr>
              <p:cNvCxnSpPr>
                <a:stCxn id="41" idx="3"/>
              </p:cNvCxnSpPr>
              <p:nvPr/>
            </p:nvCxnSpPr>
            <p:spPr>
              <a:xfrm flipV="1">
                <a:off x="2316081" y="829475"/>
                <a:ext cx="369171" cy="162549"/>
              </a:xfrm>
              <a:prstGeom prst="straightConnector1">
                <a:avLst/>
              </a:prstGeom>
              <a:ln w="12700">
                <a:headEnd type="triangle"/>
                <a:tailEnd type="arrow"/>
              </a:ln>
              <a:scene3d>
                <a:camera prst="orthographicFront">
                  <a:rot lat="0" lon="21299999" rev="0"/>
                </a:camera>
                <a:lightRig rig="threePt" dir="t"/>
              </a:scene3d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43" name="Picture 10" descr="C:\Users\Robert\AppData\Local\Microsoft\Windows\Temporary Internet Files\Content.IE5\BWTM85WX\laptop[1].gif">
              <a:extLst>
                <a:ext uri="{FF2B5EF4-FFF2-40B4-BE49-F238E27FC236}">
                  <a16:creationId xmlns:a16="http://schemas.microsoft.com/office/drawing/2014/main" id="{453884F4-4104-7544-A08B-AF36D27B86B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8229" y="4472780"/>
              <a:ext cx="459362" cy="4311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4" name="Picture 3" descr="C:\Users\Robert\AppData\Local\Microsoft\Windows\Temporary Internet Files\Content.IE5\824BXOLI\user-icon--16121-large[1].png">
              <a:extLst>
                <a:ext uri="{FF2B5EF4-FFF2-40B4-BE49-F238E27FC236}">
                  <a16:creationId xmlns:a16="http://schemas.microsoft.com/office/drawing/2014/main" id="{E6507018-F271-D040-A9FA-60BB5DDAE5E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9850" y="4529067"/>
              <a:ext cx="189277" cy="3185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45" name="Straight Arrow Connector 44">
              <a:extLst>
                <a:ext uri="{FF2B5EF4-FFF2-40B4-BE49-F238E27FC236}">
                  <a16:creationId xmlns:a16="http://schemas.microsoft.com/office/drawing/2014/main" id="{BC224E1D-F2DE-E546-93CA-066A9234EA3C}"/>
                </a:ext>
              </a:extLst>
            </p:cNvPr>
            <p:cNvCxnSpPr>
              <a:stCxn id="36" idx="4"/>
              <a:endCxn id="47" idx="2"/>
            </p:cNvCxnSpPr>
            <p:nvPr/>
          </p:nvCxnSpPr>
          <p:spPr>
            <a:xfrm>
              <a:off x="1681660" y="4164090"/>
              <a:ext cx="237421" cy="75340"/>
            </a:xfrm>
            <a:prstGeom prst="straightConnector1">
              <a:avLst/>
            </a:prstGeom>
            <a:ln w="12700"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>
              <a:extLst>
                <a:ext uri="{FF2B5EF4-FFF2-40B4-BE49-F238E27FC236}">
                  <a16:creationId xmlns:a16="http://schemas.microsoft.com/office/drawing/2014/main" id="{CF03E0AA-3B76-4841-9DBF-0BBCE70D7D17}"/>
                </a:ext>
              </a:extLst>
            </p:cNvPr>
            <p:cNvCxnSpPr>
              <a:stCxn id="43" idx="3"/>
              <a:endCxn id="47" idx="2"/>
            </p:cNvCxnSpPr>
            <p:nvPr/>
          </p:nvCxnSpPr>
          <p:spPr>
            <a:xfrm flipV="1">
              <a:off x="1307591" y="4239430"/>
              <a:ext cx="611490" cy="448907"/>
            </a:xfrm>
            <a:prstGeom prst="straightConnector1">
              <a:avLst/>
            </a:prstGeom>
            <a:ln w="12700"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Can 46">
              <a:extLst>
                <a:ext uri="{FF2B5EF4-FFF2-40B4-BE49-F238E27FC236}">
                  <a16:creationId xmlns:a16="http://schemas.microsoft.com/office/drawing/2014/main" id="{76F9747A-05F3-FF48-A1B8-2DA3DB8015A3}"/>
                </a:ext>
              </a:extLst>
            </p:cNvPr>
            <p:cNvSpPr/>
            <p:nvPr/>
          </p:nvSpPr>
          <p:spPr>
            <a:xfrm>
              <a:off x="1919081" y="4022091"/>
              <a:ext cx="499253" cy="434677"/>
            </a:xfrm>
            <a:prstGeom prst="can">
              <a:avLst/>
            </a:prstGeom>
            <a:solidFill>
              <a:schemeClr val="accent1">
                <a:lumMod val="40000"/>
                <a:lumOff val="60000"/>
                <a:alpha val="89000"/>
              </a:schemeClr>
            </a:solidFill>
            <a:ln>
              <a:solidFill>
                <a:schemeClr val="tx1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00" b="1" dirty="0">
                <a:solidFill>
                  <a:srgbClr val="000000"/>
                </a:solidFill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D62DD00-63BF-8A44-A95C-583C329401D7}"/>
                </a:ext>
              </a:extLst>
            </p:cNvPr>
            <p:cNvSpPr/>
            <p:nvPr/>
          </p:nvSpPr>
          <p:spPr>
            <a:xfrm>
              <a:off x="2396164" y="4065218"/>
              <a:ext cx="72019" cy="39426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rgbClr val="FFFFFF"/>
                </a:solidFill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06803167-8585-7842-82DF-046B20DED281}"/>
                </a:ext>
              </a:extLst>
            </p:cNvPr>
            <p:cNvSpPr/>
            <p:nvPr/>
          </p:nvSpPr>
          <p:spPr>
            <a:xfrm>
              <a:off x="1907384" y="4339569"/>
              <a:ext cx="471059" cy="11991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rgbClr val="FFFFFF"/>
                </a:solidFill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8447F649-E192-F94F-9F2D-4AB3BCFED0A3}"/>
                </a:ext>
              </a:extLst>
            </p:cNvPr>
            <p:cNvSpPr txBox="1"/>
            <p:nvPr/>
          </p:nvSpPr>
          <p:spPr>
            <a:xfrm>
              <a:off x="1907384" y="4095673"/>
              <a:ext cx="62500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solidFill>
                    <a:srgbClr val="000000"/>
                  </a:solidFill>
                </a:rPr>
                <a:t>HcDir</a:t>
              </a:r>
            </a:p>
          </p:txBody>
        </p:sp>
        <p:pic>
          <p:nvPicPr>
            <p:cNvPr id="51" name="Picture 11" descr="C:\Users\Robert\AppData\Local\Microsoft\Windows\Temporary Internet Files\Content.IE5\2W2VLWG8\firewall[1].gif">
              <a:extLst>
                <a:ext uri="{FF2B5EF4-FFF2-40B4-BE49-F238E27FC236}">
                  <a16:creationId xmlns:a16="http://schemas.microsoft.com/office/drawing/2014/main" id="{F534E60E-0730-9443-87A4-5C9F14AF81E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61378" y="3768581"/>
              <a:ext cx="305269" cy="3370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2" name="Picture 163" descr="Screen shot 2011-02-10 at 10.40.00 AM.png">
              <a:extLst>
                <a:ext uri="{FF2B5EF4-FFF2-40B4-BE49-F238E27FC236}">
                  <a16:creationId xmlns:a16="http://schemas.microsoft.com/office/drawing/2014/main" id="{FEFFB059-A30C-1E42-88B7-606CF9942A3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9108" y="4951013"/>
              <a:ext cx="343638" cy="2486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F1DAB4B8-2070-9543-878F-52C3818FE678}"/>
                </a:ext>
              </a:extLst>
            </p:cNvPr>
            <p:cNvGrpSpPr/>
            <p:nvPr/>
          </p:nvGrpSpPr>
          <p:grpSpPr>
            <a:xfrm>
              <a:off x="7706715" y="4338512"/>
              <a:ext cx="654396" cy="508374"/>
              <a:chOff x="3274653" y="457200"/>
              <a:chExt cx="1707419" cy="1075172"/>
            </a:xfrm>
          </p:grpSpPr>
          <p:sp>
            <p:nvSpPr>
              <p:cNvPr id="54" name="Can 53">
                <a:extLst>
                  <a:ext uri="{FF2B5EF4-FFF2-40B4-BE49-F238E27FC236}">
                    <a16:creationId xmlns:a16="http://schemas.microsoft.com/office/drawing/2014/main" id="{F60BC590-D800-D444-B875-D1DCC97F2010}"/>
                  </a:ext>
                </a:extLst>
              </p:cNvPr>
              <p:cNvSpPr/>
              <p:nvPr/>
            </p:nvSpPr>
            <p:spPr>
              <a:xfrm>
                <a:off x="3274653" y="752963"/>
                <a:ext cx="463521" cy="577300"/>
              </a:xfrm>
              <a:prstGeom prst="can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7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BA15DCD3-2FB6-8345-9AD3-329781BBC72A}"/>
                  </a:ext>
                </a:extLst>
              </p:cNvPr>
              <p:cNvSpPr/>
              <p:nvPr/>
            </p:nvSpPr>
            <p:spPr>
              <a:xfrm>
                <a:off x="4114800" y="457200"/>
                <a:ext cx="402836" cy="295763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7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9818955B-97DC-5C4F-A24F-9AA3D02F9DDC}"/>
                  </a:ext>
                </a:extLst>
              </p:cNvPr>
              <p:cNvSpPr/>
              <p:nvPr/>
            </p:nvSpPr>
            <p:spPr>
              <a:xfrm>
                <a:off x="4601072" y="752962"/>
                <a:ext cx="381000" cy="438744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7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8D245188-A6B2-0245-8A00-3B854E963CC7}"/>
                  </a:ext>
                </a:extLst>
              </p:cNvPr>
              <p:cNvSpPr/>
              <p:nvPr/>
            </p:nvSpPr>
            <p:spPr>
              <a:xfrm>
                <a:off x="4096302" y="1238081"/>
                <a:ext cx="402837" cy="294291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700" dirty="0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58" name="Straight Arrow Connector 57">
                <a:extLst>
                  <a:ext uri="{FF2B5EF4-FFF2-40B4-BE49-F238E27FC236}">
                    <a16:creationId xmlns:a16="http://schemas.microsoft.com/office/drawing/2014/main" id="{88654879-B418-E145-AD1C-E7276D2A1571}"/>
                  </a:ext>
                </a:extLst>
              </p:cNvPr>
              <p:cNvCxnSpPr>
                <a:stCxn id="56" idx="1"/>
                <a:endCxn id="54" idx="4"/>
              </p:cNvCxnSpPr>
              <p:nvPr/>
            </p:nvCxnSpPr>
            <p:spPr>
              <a:xfrm flipH="1">
                <a:off x="3738174" y="972334"/>
                <a:ext cx="862898" cy="69279"/>
              </a:xfrm>
              <a:prstGeom prst="straightConnector1">
                <a:avLst/>
              </a:prstGeom>
              <a:ln w="12700">
                <a:headEnd type="triangle"/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Arrow Connector 58">
                <a:extLst>
                  <a:ext uri="{FF2B5EF4-FFF2-40B4-BE49-F238E27FC236}">
                    <a16:creationId xmlns:a16="http://schemas.microsoft.com/office/drawing/2014/main" id="{0359A116-C319-6B49-B0D1-C1676729F6DA}"/>
                  </a:ext>
                </a:extLst>
              </p:cNvPr>
              <p:cNvCxnSpPr>
                <a:stCxn id="55" idx="1"/>
              </p:cNvCxnSpPr>
              <p:nvPr/>
            </p:nvCxnSpPr>
            <p:spPr>
              <a:xfrm flipH="1">
                <a:off x="3738174" y="605082"/>
                <a:ext cx="376626" cy="475345"/>
              </a:xfrm>
              <a:prstGeom prst="straightConnector1">
                <a:avLst/>
              </a:prstGeom>
              <a:ln w="12700">
                <a:headEnd type="triangle"/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Arrow Connector 59">
                <a:extLst>
                  <a:ext uri="{FF2B5EF4-FFF2-40B4-BE49-F238E27FC236}">
                    <a16:creationId xmlns:a16="http://schemas.microsoft.com/office/drawing/2014/main" id="{7D074777-ADFC-8A49-B42C-10A97EE9883F}"/>
                  </a:ext>
                </a:extLst>
              </p:cNvPr>
              <p:cNvCxnSpPr>
                <a:stCxn id="57" idx="1"/>
                <a:endCxn id="54" idx="4"/>
              </p:cNvCxnSpPr>
              <p:nvPr/>
            </p:nvCxnSpPr>
            <p:spPr>
              <a:xfrm flipH="1" flipV="1">
                <a:off x="3738174" y="1041613"/>
                <a:ext cx="358128" cy="343614"/>
              </a:xfrm>
              <a:prstGeom prst="straightConnector1">
                <a:avLst/>
              </a:prstGeom>
              <a:ln w="12700">
                <a:headEnd type="triangle"/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61" name="Picture 3" descr="C:\Users\Robert\AppData\Local\Microsoft\Windows\Temporary Internet Files\Content.IE5\824BXOLI\user-icon--16121-large[1].png">
              <a:extLst>
                <a:ext uri="{FF2B5EF4-FFF2-40B4-BE49-F238E27FC236}">
                  <a16:creationId xmlns:a16="http://schemas.microsoft.com/office/drawing/2014/main" id="{B770E855-E27A-B041-82A1-F833164BD93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39721" y="4407809"/>
              <a:ext cx="189277" cy="3185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62" name="Straight Arrow Connector 61">
              <a:extLst>
                <a:ext uri="{FF2B5EF4-FFF2-40B4-BE49-F238E27FC236}">
                  <a16:creationId xmlns:a16="http://schemas.microsoft.com/office/drawing/2014/main" id="{DF1CAA0F-EA6E-5C40-97C3-284EB42DF06E}"/>
                </a:ext>
              </a:extLst>
            </p:cNvPr>
            <p:cNvCxnSpPr>
              <a:stCxn id="65" idx="3"/>
              <a:endCxn id="54" idx="0"/>
            </p:cNvCxnSpPr>
            <p:nvPr/>
          </p:nvCxnSpPr>
          <p:spPr>
            <a:xfrm>
              <a:off x="7654999" y="4311625"/>
              <a:ext cx="140542" cy="215771"/>
            </a:xfrm>
            <a:prstGeom prst="straightConnector1">
              <a:avLst/>
            </a:prstGeom>
            <a:ln w="12700"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63" name="Picture 10" descr="C:\Users\Robert\AppData\Local\Microsoft\Windows\Temporary Internet Files\Content.IE5\BWTM85WX\laptop[1].gif">
              <a:extLst>
                <a:ext uri="{FF2B5EF4-FFF2-40B4-BE49-F238E27FC236}">
                  <a16:creationId xmlns:a16="http://schemas.microsoft.com/office/drawing/2014/main" id="{51C527AA-8F01-E94B-8ABF-9AE49673129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9108" y="3620468"/>
              <a:ext cx="459362" cy="4311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64" name="Straight Arrow Connector 63">
              <a:extLst>
                <a:ext uri="{FF2B5EF4-FFF2-40B4-BE49-F238E27FC236}">
                  <a16:creationId xmlns:a16="http://schemas.microsoft.com/office/drawing/2014/main" id="{1D20572E-5CB8-064D-A940-74704C39833C}"/>
                </a:ext>
              </a:extLst>
            </p:cNvPr>
            <p:cNvCxnSpPr>
              <a:stCxn id="67" idx="3"/>
              <a:endCxn id="63" idx="2"/>
            </p:cNvCxnSpPr>
            <p:nvPr/>
          </p:nvCxnSpPr>
          <p:spPr>
            <a:xfrm flipV="1">
              <a:off x="7884367" y="4051581"/>
              <a:ext cx="614422" cy="36676"/>
            </a:xfrm>
            <a:prstGeom prst="straightConnector1">
              <a:avLst/>
            </a:prstGeom>
            <a:ln w="12700"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Can 64">
              <a:extLst>
                <a:ext uri="{FF2B5EF4-FFF2-40B4-BE49-F238E27FC236}">
                  <a16:creationId xmlns:a16="http://schemas.microsoft.com/office/drawing/2014/main" id="{DA98EC72-BA28-A444-A9BD-46E01758C582}"/>
                </a:ext>
              </a:extLst>
            </p:cNvPr>
            <p:cNvSpPr/>
            <p:nvPr/>
          </p:nvSpPr>
          <p:spPr>
            <a:xfrm>
              <a:off x="7405372" y="3876948"/>
              <a:ext cx="499253" cy="434677"/>
            </a:xfrm>
            <a:prstGeom prst="can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00" b="1" dirty="0">
                <a:solidFill>
                  <a:srgbClr val="000000"/>
                </a:solidFill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766E7A49-027A-D54A-ADC4-A0FE54DE67AF}"/>
                </a:ext>
              </a:extLst>
            </p:cNvPr>
            <p:cNvSpPr/>
            <p:nvPr/>
          </p:nvSpPr>
          <p:spPr>
            <a:xfrm>
              <a:off x="7401870" y="4177279"/>
              <a:ext cx="506258" cy="119911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rgbClr val="FFFFFF"/>
                </a:solidFill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E136B4C4-DFB7-924F-BC47-3B312FA2886E}"/>
                </a:ext>
              </a:extLst>
            </p:cNvPr>
            <p:cNvSpPr txBox="1"/>
            <p:nvPr/>
          </p:nvSpPr>
          <p:spPr>
            <a:xfrm>
              <a:off x="7405372" y="3972841"/>
              <a:ext cx="47899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b="1" dirty="0">
                  <a:solidFill>
                    <a:srgbClr val="000000"/>
                  </a:solidFill>
                </a:rPr>
                <a:t>HcDir</a:t>
              </a:r>
            </a:p>
          </p:txBody>
        </p:sp>
        <p:pic>
          <p:nvPicPr>
            <p:cNvPr id="68" name="Picture 11" descr="C:\Users\Robert\AppData\Local\Microsoft\Windows\Temporary Internet Files\Content.IE5\2W2VLWG8\firewall[1].gif">
              <a:extLst>
                <a:ext uri="{FF2B5EF4-FFF2-40B4-BE49-F238E27FC236}">
                  <a16:creationId xmlns:a16="http://schemas.microsoft.com/office/drawing/2014/main" id="{349952F6-D57D-5743-9DA5-413FFF2FC76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9094" y="3821234"/>
              <a:ext cx="305269" cy="3370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69" name="Straight Arrow Connector 68">
              <a:extLst>
                <a:ext uri="{FF2B5EF4-FFF2-40B4-BE49-F238E27FC236}">
                  <a16:creationId xmlns:a16="http://schemas.microsoft.com/office/drawing/2014/main" id="{DE34DF94-8C70-BE4C-89A0-D657ED7EFA57}"/>
                </a:ext>
              </a:extLst>
            </p:cNvPr>
            <p:cNvCxnSpPr/>
            <p:nvPr/>
          </p:nvCxnSpPr>
          <p:spPr>
            <a:xfrm flipV="1">
              <a:off x="5602923" y="4189721"/>
              <a:ext cx="1757848" cy="18119"/>
            </a:xfrm>
            <a:prstGeom prst="straightConnector1">
              <a:avLst/>
            </a:prstGeom>
            <a:ln w="12700">
              <a:headEnd type="non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Arrow Connector 69">
              <a:extLst>
                <a:ext uri="{FF2B5EF4-FFF2-40B4-BE49-F238E27FC236}">
                  <a16:creationId xmlns:a16="http://schemas.microsoft.com/office/drawing/2014/main" id="{4F8BB008-3EF9-174B-9FEC-101FF26BB5C3}"/>
                </a:ext>
              </a:extLst>
            </p:cNvPr>
            <p:cNvCxnSpPr>
              <a:stCxn id="30" idx="1"/>
              <a:endCxn id="31" idx="3"/>
            </p:cNvCxnSpPr>
            <p:nvPr/>
          </p:nvCxnSpPr>
          <p:spPr>
            <a:xfrm flipH="1">
              <a:off x="2535182" y="4221863"/>
              <a:ext cx="1408818" cy="315"/>
            </a:xfrm>
            <a:prstGeom prst="straightConnector1">
              <a:avLst/>
            </a:prstGeom>
            <a:ln w="12700">
              <a:headEnd type="non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35A86BF1-86BC-3B4C-B503-7FA5F8848C16}"/>
                </a:ext>
              </a:extLst>
            </p:cNvPr>
            <p:cNvSpPr txBox="1"/>
            <p:nvPr/>
          </p:nvSpPr>
          <p:spPr>
            <a:xfrm>
              <a:off x="7401870" y="3355263"/>
              <a:ext cx="141897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solidFill>
                    <a:srgbClr val="3C3C3B"/>
                  </a:solidFill>
                </a:rPr>
                <a:t>Local Workflow Environment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222AA177-4409-8A4D-A7BF-38201508DCA5}"/>
                </a:ext>
              </a:extLst>
            </p:cNvPr>
            <p:cNvSpPr txBox="1"/>
            <p:nvPr/>
          </p:nvSpPr>
          <p:spPr>
            <a:xfrm>
              <a:off x="2872770" y="4274306"/>
              <a:ext cx="52129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rgbClr val="3C3C3B"/>
                  </a:solidFill>
                </a:rPr>
                <a:t>FHIR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1AD33D42-65CA-0D4B-91BD-72DDC55ED3CF}"/>
                </a:ext>
              </a:extLst>
            </p:cNvPr>
            <p:cNvSpPr txBox="1"/>
            <p:nvPr/>
          </p:nvSpPr>
          <p:spPr>
            <a:xfrm>
              <a:off x="6248813" y="4193502"/>
              <a:ext cx="52129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rgbClr val="3C3C3B"/>
                  </a:solidFill>
                </a:rPr>
                <a:t>FHIR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560A2A48-11E1-E744-8BCB-3E12116F0CFB}"/>
                </a:ext>
              </a:extLst>
            </p:cNvPr>
            <p:cNvSpPr txBox="1"/>
            <p:nvPr/>
          </p:nvSpPr>
          <p:spPr>
            <a:xfrm>
              <a:off x="3659874" y="4644424"/>
              <a:ext cx="227716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3C3C3B"/>
                  </a:solidFill>
                </a:rPr>
                <a:t>HcDir Validated </a:t>
              </a:r>
            </a:p>
            <a:p>
              <a:pPr algn="ctr"/>
              <a:r>
                <a:rPr lang="en-US" sz="1600" dirty="0">
                  <a:solidFill>
                    <a:srgbClr val="3C3C3B"/>
                  </a:solidFill>
                </a:rPr>
                <a:t>National Data Set (VNDS)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93B00669-201F-9247-815F-73E2BF6E9D80}"/>
                </a:ext>
              </a:extLst>
            </p:cNvPr>
            <p:cNvSpPr txBox="1"/>
            <p:nvPr/>
          </p:nvSpPr>
          <p:spPr>
            <a:xfrm>
              <a:off x="5992868" y="961032"/>
              <a:ext cx="2913298" cy="21236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rgbClr val="3C3C3B"/>
                  </a:solidFill>
                </a:rPr>
                <a:t>Examples of “local” workflow environments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3C3C3B"/>
                  </a:solidFill>
                </a:rPr>
                <a:t>Social Security Administration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3C3C3B"/>
                  </a:solidFill>
                </a:rPr>
                <a:t>DoD/VA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3C3C3B"/>
                  </a:solidFill>
                </a:rPr>
                <a:t>CMS 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3C3C3B"/>
                  </a:solidFill>
                </a:rPr>
                <a:t>HIEs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3C3C3B"/>
                  </a:solidFill>
                </a:rPr>
                <a:t>HISPs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3C3C3B"/>
                  </a:solidFill>
                </a:rPr>
                <a:t>Provider Organization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3C3C3B"/>
                  </a:solidFill>
                </a:rPr>
                <a:t>Commercial Payers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3C3C3B"/>
                  </a:solidFill>
                </a:rPr>
                <a:t>EHR</a:t>
              </a:r>
            </a:p>
            <a:p>
              <a:r>
                <a:rPr lang="en-US" sz="1200" dirty="0">
                  <a:solidFill>
                    <a:srgbClr val="3C3C3B"/>
                  </a:solidFill>
                </a:rPr>
                <a:t>Not an exhaustive list</a:t>
              </a:r>
            </a:p>
            <a:p>
              <a:pPr marL="628650" lvl="1" indent="-171450">
                <a:buFont typeface="Arial" panose="020B0604020202020204" pitchFamily="34" charset="0"/>
                <a:buChar char="•"/>
              </a:pPr>
              <a:endParaRPr lang="en-US" sz="1200" dirty="0">
                <a:solidFill>
                  <a:srgbClr val="3C3C3B"/>
                </a:solidFill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5DA0C5FA-499B-794F-89C2-727E3A272B0F}"/>
                </a:ext>
              </a:extLst>
            </p:cNvPr>
            <p:cNvSpPr txBox="1"/>
            <p:nvPr/>
          </p:nvSpPr>
          <p:spPr>
            <a:xfrm>
              <a:off x="0" y="913326"/>
              <a:ext cx="351323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3C3C3B"/>
                  </a:solidFill>
                </a:rPr>
                <a:t>Provider attests once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3C3C3B"/>
                  </a:solidFill>
                </a:rPr>
                <a:t>Information is validated in one place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3C3C3B"/>
                  </a:solidFill>
                </a:rPr>
                <a:t>Information is shared based information type, need and use agreements</a:t>
              </a:r>
            </a:p>
          </p:txBody>
        </p:sp>
        <p:pic>
          <p:nvPicPr>
            <p:cNvPr id="78" name="Picture 11" descr="C:\Users\Robert\AppData\Local\Microsoft\Windows\Temporary Internet Files\Content.IE5\2W2VLWG8\firewall[1].gif">
              <a:extLst>
                <a:ext uri="{FF2B5EF4-FFF2-40B4-BE49-F238E27FC236}">
                  <a16:creationId xmlns:a16="http://schemas.microsoft.com/office/drawing/2014/main" id="{7681E187-DC6F-084B-9DCB-2812BABE253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2582" y="1081985"/>
              <a:ext cx="305269" cy="3370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9" name="Picture 11" descr="C:\Users\Robert\AppData\Local\Microsoft\Windows\Temporary Internet Files\Content.IE5\2W2VLWG8\firewall[1].gif">
              <a:extLst>
                <a:ext uri="{FF2B5EF4-FFF2-40B4-BE49-F238E27FC236}">
                  <a16:creationId xmlns:a16="http://schemas.microsoft.com/office/drawing/2014/main" id="{305EC422-8924-524C-BBB3-E7C546C26B6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1514" y="2102537"/>
              <a:ext cx="305269" cy="3370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0" name="Picture 11" descr="C:\Users\Robert\AppData\Local\Microsoft\Windows\Temporary Internet Files\Content.IE5\2W2VLWG8\firewall[1].gif">
              <a:extLst>
                <a:ext uri="{FF2B5EF4-FFF2-40B4-BE49-F238E27FC236}">
                  <a16:creationId xmlns:a16="http://schemas.microsoft.com/office/drawing/2014/main" id="{B709DD58-78BA-874A-992D-B6172DFDE8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7073" y="2951448"/>
              <a:ext cx="305269" cy="3370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3" name="Rounded Rectangle 82">
              <a:extLst>
                <a:ext uri="{FF2B5EF4-FFF2-40B4-BE49-F238E27FC236}">
                  <a16:creationId xmlns:a16="http://schemas.microsoft.com/office/drawing/2014/main" id="{E09DB08F-8A5B-F540-A469-E6977C4124E8}"/>
                </a:ext>
              </a:extLst>
            </p:cNvPr>
            <p:cNvSpPr/>
            <p:nvPr/>
          </p:nvSpPr>
          <p:spPr>
            <a:xfrm>
              <a:off x="3557073" y="961032"/>
              <a:ext cx="2379964" cy="4465733"/>
            </a:xfrm>
            <a:prstGeom prst="roundRect">
              <a:avLst/>
            </a:prstGeom>
            <a:noFill/>
            <a:ln w="19050">
              <a:solidFill>
                <a:srgbClr val="0070C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Rounded Rectangle 83">
              <a:extLst>
                <a:ext uri="{FF2B5EF4-FFF2-40B4-BE49-F238E27FC236}">
                  <a16:creationId xmlns:a16="http://schemas.microsoft.com/office/drawing/2014/main" id="{8B7021CF-C49F-C940-979C-C59EF4260B79}"/>
                </a:ext>
              </a:extLst>
            </p:cNvPr>
            <p:cNvSpPr/>
            <p:nvPr/>
          </p:nvSpPr>
          <p:spPr>
            <a:xfrm>
              <a:off x="7060521" y="3001666"/>
              <a:ext cx="2076601" cy="2376109"/>
            </a:xfrm>
            <a:prstGeom prst="roundRect">
              <a:avLst/>
            </a:prstGeom>
            <a:noFill/>
            <a:ln w="38100">
              <a:solidFill>
                <a:srgbClr val="00B05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22A28AB2-451A-EB4D-978C-0520AAB1A0A6}"/>
                </a:ext>
              </a:extLst>
            </p:cNvPr>
            <p:cNvSpPr txBox="1"/>
            <p:nvPr/>
          </p:nvSpPr>
          <p:spPr>
            <a:xfrm>
              <a:off x="3431498" y="5485983"/>
              <a:ext cx="38178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/>
                <a:t>VhDir</a:t>
              </a:r>
              <a:r>
                <a:rPr lang="en-US" dirty="0"/>
                <a:t> Implementation Guide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528BAD03-9B0A-294D-99A3-CC02E83EC988}"/>
                </a:ext>
              </a:extLst>
            </p:cNvPr>
            <p:cNvSpPr txBox="1"/>
            <p:nvPr/>
          </p:nvSpPr>
          <p:spPr>
            <a:xfrm>
              <a:off x="6481847" y="5470671"/>
              <a:ext cx="38178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    </a:t>
              </a:r>
              <a:r>
                <a:rPr lang="en-US" dirty="0" err="1"/>
                <a:t>PlanNet</a:t>
              </a:r>
              <a:r>
                <a:rPr lang="en-US" dirty="0"/>
                <a:t> Implementation Guide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598534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roup 55">
            <a:extLst>
              <a:ext uri="{FF2B5EF4-FFF2-40B4-BE49-F238E27FC236}">
                <a16:creationId xmlns:a16="http://schemas.microsoft.com/office/drawing/2014/main" id="{C3F9AC11-31F3-8A4B-B4BF-D8A92EF2453D}"/>
              </a:ext>
            </a:extLst>
          </p:cNvPr>
          <p:cNvGrpSpPr/>
          <p:nvPr/>
        </p:nvGrpSpPr>
        <p:grpSpPr>
          <a:xfrm>
            <a:off x="114023" y="205947"/>
            <a:ext cx="11910096" cy="5061792"/>
            <a:chOff x="114023" y="205947"/>
            <a:chExt cx="8805929" cy="3742521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B3243591-6C43-A040-B9A7-684FAB7C46C0}"/>
                </a:ext>
              </a:extLst>
            </p:cNvPr>
            <p:cNvSpPr/>
            <p:nvPr/>
          </p:nvSpPr>
          <p:spPr>
            <a:xfrm>
              <a:off x="4864793" y="205947"/>
              <a:ext cx="1832787" cy="1125722"/>
            </a:xfrm>
            <a:prstGeom prst="rect">
              <a:avLst/>
            </a:prstGeom>
            <a:solidFill>
              <a:srgbClr val="00B0F0"/>
            </a:solidFill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200" b="1" dirty="0"/>
                <a:t>MEMBER DIRECTED</a:t>
              </a:r>
              <a:br>
                <a:rPr lang="en-US" sz="1200" b="1" dirty="0"/>
              </a:br>
              <a:r>
                <a:rPr lang="en-US" sz="1200" b="1" dirty="0"/>
                <a:t>APPLICATION</a:t>
              </a:r>
            </a:p>
          </p:txBody>
        </p:sp>
        <p:pic>
          <p:nvPicPr>
            <p:cNvPr id="5" name="Picture 4" descr="A close up of a logo&#10;&#10;Description automatically generated">
              <a:extLst>
                <a:ext uri="{FF2B5EF4-FFF2-40B4-BE49-F238E27FC236}">
                  <a16:creationId xmlns:a16="http://schemas.microsoft.com/office/drawing/2014/main" id="{333E6578-AA79-5242-A5FB-7F29422F594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3"/>
                </a:ext>
              </a:extLst>
            </a:blip>
            <a:stretch>
              <a:fillRect/>
            </a:stretch>
          </p:blipFill>
          <p:spPr>
            <a:xfrm>
              <a:off x="5298701" y="2050028"/>
              <a:ext cx="956930" cy="956930"/>
            </a:xfrm>
            <a:prstGeom prst="rect">
              <a:avLst/>
            </a:prstGeom>
          </p:spPr>
        </p:pic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5A806F75-5BA1-564F-A179-A140DC18AA42}"/>
                </a:ext>
              </a:extLst>
            </p:cNvPr>
            <p:cNvCxnSpPr>
              <a:cxnSpLocks/>
            </p:cNvCxnSpPr>
            <p:nvPr/>
          </p:nvCxnSpPr>
          <p:spPr>
            <a:xfrm>
              <a:off x="6308308" y="2467831"/>
              <a:ext cx="796822" cy="380246"/>
            </a:xfrm>
            <a:prstGeom prst="straightConnector1">
              <a:avLst/>
            </a:prstGeom>
            <a:ln w="57150">
              <a:solidFill>
                <a:schemeClr val="bg1">
                  <a:lumMod val="50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BE242AAC-1BFF-B941-8F0A-F3FE11601FD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271875" y="2534087"/>
              <a:ext cx="959174" cy="357373"/>
            </a:xfrm>
            <a:prstGeom prst="straightConnector1">
              <a:avLst/>
            </a:prstGeom>
            <a:ln w="57150">
              <a:solidFill>
                <a:schemeClr val="bg1">
                  <a:lumMod val="50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C529E678-5A87-F24B-9DCC-52AC1F854CE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773895" y="1405971"/>
              <a:ext cx="7292" cy="718359"/>
            </a:xfrm>
            <a:prstGeom prst="straightConnector1">
              <a:avLst/>
            </a:prstGeom>
            <a:ln w="57150">
              <a:solidFill>
                <a:schemeClr val="bg1">
                  <a:lumMod val="50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694D53F-C403-5D43-A0C6-C35628E483B2}"/>
                </a:ext>
              </a:extLst>
            </p:cNvPr>
            <p:cNvSpPr txBox="1"/>
            <p:nvPr/>
          </p:nvSpPr>
          <p:spPr>
            <a:xfrm>
              <a:off x="4808631" y="3002547"/>
              <a:ext cx="1983235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50" b="1" dirty="0">
                  <a:solidFill>
                    <a:schemeClr val="bg1">
                      <a:lumMod val="50000"/>
                    </a:schemeClr>
                  </a:solidFill>
                </a:rPr>
                <a:t>Member authorization</a:t>
              </a:r>
            </a:p>
          </p:txBody>
        </p:sp>
        <p:cxnSp>
          <p:nvCxnSpPr>
            <p:cNvPr id="10" name="Connector: Elbow 26">
              <a:extLst>
                <a:ext uri="{FF2B5EF4-FFF2-40B4-BE49-F238E27FC236}">
                  <a16:creationId xmlns:a16="http://schemas.microsoft.com/office/drawing/2014/main" id="{1EB4134F-36BC-E743-A8C5-8B2EC14F8EC1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3748957" y="916893"/>
              <a:ext cx="1028700" cy="1165860"/>
            </a:xfrm>
            <a:prstGeom prst="bentConnector2">
              <a:avLst/>
            </a:prstGeom>
            <a:ln w="57150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or: Elbow 33">
              <a:extLst>
                <a:ext uri="{FF2B5EF4-FFF2-40B4-BE49-F238E27FC236}">
                  <a16:creationId xmlns:a16="http://schemas.microsoft.com/office/drawing/2014/main" id="{CF39FA4E-D68F-5F44-AAB2-1F08A33111E3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562357" y="1121123"/>
              <a:ext cx="1234440" cy="960120"/>
            </a:xfrm>
            <a:prstGeom prst="bentConnector2">
              <a:avLst/>
            </a:prstGeom>
            <a:ln w="57150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84A2F26-035B-164E-9220-5F5FB235ABF7}"/>
                </a:ext>
              </a:extLst>
            </p:cNvPr>
            <p:cNvSpPr txBox="1"/>
            <p:nvPr/>
          </p:nvSpPr>
          <p:spPr>
            <a:xfrm>
              <a:off x="316005" y="1004391"/>
              <a:ext cx="1875835" cy="265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25" b="1" dirty="0">
                  <a:solidFill>
                    <a:srgbClr val="00B050"/>
                  </a:solidFill>
                </a:rPr>
                <a:t>USCDI*  -- Da Vinci PDex</a:t>
              </a:r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09D40133-18C3-F84F-B6FA-E93E055D39F0}"/>
                </a:ext>
              </a:extLst>
            </p:cNvPr>
            <p:cNvCxnSpPr>
              <a:cxnSpLocks/>
            </p:cNvCxnSpPr>
            <p:nvPr/>
          </p:nvCxnSpPr>
          <p:spPr>
            <a:xfrm>
              <a:off x="4181524" y="3486299"/>
              <a:ext cx="3017520" cy="1"/>
            </a:xfrm>
            <a:prstGeom prst="straightConnector1">
              <a:avLst/>
            </a:prstGeom>
            <a:ln w="57150">
              <a:solidFill>
                <a:srgbClr val="00B050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949AD6B-83FD-274F-A54D-FDE232AB2AAE}"/>
                </a:ext>
              </a:extLst>
            </p:cNvPr>
            <p:cNvSpPr txBox="1"/>
            <p:nvPr/>
          </p:nvSpPr>
          <p:spPr>
            <a:xfrm flipH="1">
              <a:off x="316004" y="670814"/>
              <a:ext cx="2046370" cy="265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25" b="1" dirty="0">
                  <a:solidFill>
                    <a:srgbClr val="00B0F0"/>
                  </a:solidFill>
                </a:rPr>
                <a:t>Blue  Button 2.0 -- CARIN</a:t>
              </a:r>
            </a:p>
          </p:txBody>
        </p:sp>
        <p:cxnSp>
          <p:nvCxnSpPr>
            <p:cNvPr id="15" name="Connector: Elbow 50">
              <a:extLst>
                <a:ext uri="{FF2B5EF4-FFF2-40B4-BE49-F238E27FC236}">
                  <a16:creationId xmlns:a16="http://schemas.microsoft.com/office/drawing/2014/main" id="{DC33484B-935D-154F-8B30-5ECEA844832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337477" y="747007"/>
              <a:ext cx="1508760" cy="1303020"/>
            </a:xfrm>
            <a:prstGeom prst="bentConnector3">
              <a:avLst>
                <a:gd name="adj1" fmla="val 1177"/>
              </a:avLst>
            </a:prstGeom>
            <a:ln w="57150">
              <a:solidFill>
                <a:srgbClr val="C17D49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or: Elbow 52">
              <a:extLst>
                <a:ext uri="{FF2B5EF4-FFF2-40B4-BE49-F238E27FC236}">
                  <a16:creationId xmlns:a16="http://schemas.microsoft.com/office/drawing/2014/main" id="{A3829A86-0674-1B43-8646-A4F18811A84C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6699517" y="744349"/>
              <a:ext cx="1440180" cy="1371600"/>
            </a:xfrm>
            <a:prstGeom prst="bentConnector3">
              <a:avLst>
                <a:gd name="adj1" fmla="val 6881"/>
              </a:avLst>
            </a:prstGeom>
            <a:ln w="57150">
              <a:solidFill>
                <a:srgbClr val="C17D49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4FC0134-E38B-7049-8508-20A9E4F89C24}"/>
                </a:ext>
              </a:extLst>
            </p:cNvPr>
            <p:cNvSpPr txBox="1"/>
            <p:nvPr/>
          </p:nvSpPr>
          <p:spPr>
            <a:xfrm>
              <a:off x="323218" y="1337969"/>
              <a:ext cx="2517036" cy="26545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125" b="1" dirty="0">
                  <a:solidFill>
                    <a:srgbClr val="C17D49"/>
                  </a:solidFill>
                </a:rPr>
                <a:t>Directory: Da Vinci Payer Network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CDE16D5-9C56-AA4C-AEF9-4C02742B29BD}"/>
                </a:ext>
              </a:extLst>
            </p:cNvPr>
            <p:cNvSpPr txBox="1"/>
            <p:nvPr/>
          </p:nvSpPr>
          <p:spPr>
            <a:xfrm>
              <a:off x="316005" y="1671546"/>
              <a:ext cx="2292615" cy="265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25" b="1" dirty="0">
                  <a:solidFill>
                    <a:srgbClr val="0070C0"/>
                  </a:solidFill>
                </a:rPr>
                <a:t>Formulary: Da Vinci Formulary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2A1CDA6-9F13-814F-9918-529A15D92CFF}"/>
                </a:ext>
              </a:extLst>
            </p:cNvPr>
            <p:cNvSpPr txBox="1"/>
            <p:nvPr/>
          </p:nvSpPr>
          <p:spPr>
            <a:xfrm>
              <a:off x="316004" y="2005123"/>
              <a:ext cx="1883849" cy="265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25" b="1" dirty="0">
                  <a:solidFill>
                    <a:srgbClr val="7030A0"/>
                  </a:solidFill>
                </a:rPr>
                <a:t>Coverage: Da Vinci PCD 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9786EE34-0480-E242-B1EE-720D0285B7A0}"/>
                </a:ext>
              </a:extLst>
            </p:cNvPr>
            <p:cNvCxnSpPr>
              <a:cxnSpLocks/>
            </p:cNvCxnSpPr>
            <p:nvPr/>
          </p:nvCxnSpPr>
          <p:spPr>
            <a:xfrm>
              <a:off x="4190285" y="3784034"/>
              <a:ext cx="3017520" cy="0"/>
            </a:xfrm>
            <a:prstGeom prst="straightConnector1">
              <a:avLst/>
            </a:prstGeom>
            <a:ln w="57150">
              <a:solidFill>
                <a:srgbClr val="7030A0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or: Elbow 71">
              <a:extLst>
                <a:ext uri="{FF2B5EF4-FFF2-40B4-BE49-F238E27FC236}">
                  <a16:creationId xmlns:a16="http://schemas.microsoft.com/office/drawing/2014/main" id="{3D401731-5785-3941-A1BF-2EC2B645036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33720" y="544495"/>
              <a:ext cx="1812518" cy="1469678"/>
            </a:xfrm>
            <a:prstGeom prst="bentConnector3">
              <a:avLst>
                <a:gd name="adj1" fmla="val 3584"/>
              </a:avLst>
            </a:prstGeom>
            <a:ln w="57150">
              <a:solidFill>
                <a:srgbClr val="00B050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or: Elbow 74">
              <a:extLst>
                <a:ext uri="{FF2B5EF4-FFF2-40B4-BE49-F238E27FC236}">
                  <a16:creationId xmlns:a16="http://schemas.microsoft.com/office/drawing/2014/main" id="{235247DA-1242-F04E-B286-937840E6AB2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35225" y="355407"/>
              <a:ext cx="2011013" cy="1607725"/>
            </a:xfrm>
            <a:prstGeom prst="bentConnector3">
              <a:avLst>
                <a:gd name="adj1" fmla="val 798"/>
              </a:avLst>
            </a:prstGeom>
            <a:ln w="57150">
              <a:solidFill>
                <a:srgbClr val="00B0F0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or: Elbow 78">
              <a:extLst>
                <a:ext uri="{FF2B5EF4-FFF2-40B4-BE49-F238E27FC236}">
                  <a16:creationId xmlns:a16="http://schemas.microsoft.com/office/drawing/2014/main" id="{D6F788C7-119F-C04E-B721-B4B70BB3E8E7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6699517" y="526178"/>
              <a:ext cx="1679244" cy="1536266"/>
            </a:xfrm>
            <a:prstGeom prst="bentConnector3">
              <a:avLst>
                <a:gd name="adj1" fmla="val -337"/>
              </a:avLst>
            </a:prstGeom>
            <a:ln w="57150">
              <a:solidFill>
                <a:srgbClr val="00B050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or: Elbow 81">
              <a:extLst>
                <a:ext uri="{FF2B5EF4-FFF2-40B4-BE49-F238E27FC236}">
                  <a16:creationId xmlns:a16="http://schemas.microsoft.com/office/drawing/2014/main" id="{BA584837-F8A3-0148-981A-9D2266CEB1FD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6699517" y="355408"/>
              <a:ext cx="1810528" cy="1672821"/>
            </a:xfrm>
            <a:prstGeom prst="bentConnector3">
              <a:avLst>
                <a:gd name="adj1" fmla="val -10121"/>
              </a:avLst>
            </a:prstGeom>
            <a:ln w="57150">
              <a:solidFill>
                <a:srgbClr val="00B0F0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E17235D-7A50-064B-91D3-51817135F65F}"/>
                </a:ext>
              </a:extLst>
            </p:cNvPr>
            <p:cNvSpPr txBox="1"/>
            <p:nvPr/>
          </p:nvSpPr>
          <p:spPr>
            <a:xfrm>
              <a:off x="216893" y="3102917"/>
              <a:ext cx="19349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i="1" dirty="0">
                  <a:solidFill>
                    <a:srgbClr val="00B050"/>
                  </a:solidFill>
                </a:rPr>
                <a:t>*Will support bulk data exchange for USCDI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22ED375-C6DA-F445-B59F-637662050712}"/>
                </a:ext>
              </a:extLst>
            </p:cNvPr>
            <p:cNvSpPr/>
            <p:nvPr/>
          </p:nvSpPr>
          <p:spPr>
            <a:xfrm>
              <a:off x="2751616" y="503112"/>
              <a:ext cx="205740" cy="202732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b="1" dirty="0"/>
                <a:t>1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F2359DE1-4E26-274C-B49E-BCDE604A3AFE}"/>
                </a:ext>
              </a:extLst>
            </p:cNvPr>
            <p:cNvSpPr/>
            <p:nvPr/>
          </p:nvSpPr>
          <p:spPr>
            <a:xfrm>
              <a:off x="114023" y="691490"/>
              <a:ext cx="205740" cy="202732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b="1" dirty="0"/>
                <a:t>1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D2BBDF9E-F147-2343-8D99-9E5740EDF1AB}"/>
                </a:ext>
              </a:extLst>
            </p:cNvPr>
            <p:cNvSpPr/>
            <p:nvPr/>
          </p:nvSpPr>
          <p:spPr>
            <a:xfrm>
              <a:off x="117478" y="1022264"/>
              <a:ext cx="205740" cy="20273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b="1" dirty="0"/>
                <a:t>2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E62CABD-ADDA-0042-BCD8-51940C21C177}"/>
                </a:ext>
              </a:extLst>
            </p:cNvPr>
            <p:cNvSpPr/>
            <p:nvPr/>
          </p:nvSpPr>
          <p:spPr>
            <a:xfrm>
              <a:off x="3004572" y="857618"/>
              <a:ext cx="205740" cy="20273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b="1" dirty="0"/>
                <a:t>2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DC1E20A-0995-A446-BA0A-20C09D213E62}"/>
                </a:ext>
              </a:extLst>
            </p:cNvPr>
            <p:cNvSpPr/>
            <p:nvPr/>
          </p:nvSpPr>
          <p:spPr>
            <a:xfrm>
              <a:off x="2413823" y="1989406"/>
              <a:ext cx="1714500" cy="1920240"/>
            </a:xfrm>
            <a:prstGeom prst="rect">
              <a:avLst/>
            </a:prstGeom>
            <a:solidFill>
              <a:srgbClr val="CCECFF"/>
            </a:solidFill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chemeClr val="tx1"/>
                  </a:solidFill>
                </a:rPr>
                <a:t>PAYER 1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3E0D8E6-DE8B-074E-A324-E6A2DFE46503}"/>
                </a:ext>
              </a:extLst>
            </p:cNvPr>
            <p:cNvSpPr/>
            <p:nvPr/>
          </p:nvSpPr>
          <p:spPr>
            <a:xfrm>
              <a:off x="117478" y="1353037"/>
              <a:ext cx="205740" cy="202732"/>
            </a:xfrm>
            <a:prstGeom prst="rect">
              <a:avLst/>
            </a:prstGeom>
            <a:solidFill>
              <a:srgbClr val="C17D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b="1" dirty="0"/>
                <a:t>3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89F13CED-A731-1648-95A3-84D4151B2BA7}"/>
                </a:ext>
              </a:extLst>
            </p:cNvPr>
            <p:cNvSpPr/>
            <p:nvPr/>
          </p:nvSpPr>
          <p:spPr>
            <a:xfrm>
              <a:off x="3271073" y="1163939"/>
              <a:ext cx="205740" cy="202732"/>
            </a:xfrm>
            <a:prstGeom prst="rect">
              <a:avLst/>
            </a:prstGeom>
            <a:solidFill>
              <a:srgbClr val="C17D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b="1" dirty="0"/>
                <a:t>3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140D64BA-2359-A14B-B7D5-366728EA8FF6}"/>
                </a:ext>
              </a:extLst>
            </p:cNvPr>
            <p:cNvSpPr/>
            <p:nvPr/>
          </p:nvSpPr>
          <p:spPr>
            <a:xfrm>
              <a:off x="128737" y="1683810"/>
              <a:ext cx="205740" cy="20273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b="1" dirty="0"/>
                <a:t>4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6BCC323C-BD16-2E4C-B107-D42FFA192F8E}"/>
                </a:ext>
              </a:extLst>
            </p:cNvPr>
            <p:cNvSpPr/>
            <p:nvPr/>
          </p:nvSpPr>
          <p:spPr>
            <a:xfrm>
              <a:off x="128737" y="2014584"/>
              <a:ext cx="205740" cy="202732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b="1" dirty="0"/>
                <a:t>5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12EBD1A0-CB6F-AC44-B1BB-C27CA0E154EE}"/>
                </a:ext>
              </a:extLst>
            </p:cNvPr>
            <p:cNvSpPr/>
            <p:nvPr/>
          </p:nvSpPr>
          <p:spPr>
            <a:xfrm>
              <a:off x="3579775" y="1499823"/>
              <a:ext cx="205740" cy="20273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b="1" dirty="0"/>
                <a:t>4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C6E09B9B-58EB-A143-AEB7-C42EA6D96688}"/>
                </a:ext>
              </a:extLst>
            </p:cNvPr>
            <p:cNvSpPr/>
            <p:nvPr/>
          </p:nvSpPr>
          <p:spPr>
            <a:xfrm>
              <a:off x="5579092" y="3682668"/>
              <a:ext cx="205740" cy="202732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b="1" dirty="0"/>
                <a:t>5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722DB647-7F4D-944B-8E30-D5329ED236DB}"/>
                </a:ext>
              </a:extLst>
            </p:cNvPr>
            <p:cNvSpPr/>
            <p:nvPr/>
          </p:nvSpPr>
          <p:spPr>
            <a:xfrm>
              <a:off x="7205452" y="2028228"/>
              <a:ext cx="1714500" cy="1920240"/>
            </a:xfrm>
            <a:prstGeom prst="rect">
              <a:avLst/>
            </a:prstGeom>
            <a:solidFill>
              <a:srgbClr val="CCECFF"/>
            </a:solidFill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200" b="1" dirty="0">
                  <a:solidFill>
                    <a:schemeClr val="tx1"/>
                  </a:solidFill>
                </a:rPr>
                <a:t>PAYER 2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D79AE7B9-5386-8D42-B30C-587D2AD45633}"/>
                </a:ext>
              </a:extLst>
            </p:cNvPr>
            <p:cNvSpPr/>
            <p:nvPr/>
          </p:nvSpPr>
          <p:spPr>
            <a:xfrm>
              <a:off x="5587414" y="3384933"/>
              <a:ext cx="205740" cy="20273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b="1" dirty="0"/>
                <a:t>2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9770EB7E-4C51-0045-8F78-B8C5E0DD3E32}"/>
                </a:ext>
              </a:extLst>
            </p:cNvPr>
            <p:cNvSpPr/>
            <p:nvPr/>
          </p:nvSpPr>
          <p:spPr>
            <a:xfrm>
              <a:off x="8597815" y="503112"/>
              <a:ext cx="205740" cy="202732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b="1" dirty="0"/>
                <a:t>1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2937B1E9-68DA-8447-9193-EE2F1B0756A5}"/>
                </a:ext>
              </a:extLst>
            </p:cNvPr>
            <p:cNvSpPr/>
            <p:nvPr/>
          </p:nvSpPr>
          <p:spPr>
            <a:xfrm>
              <a:off x="8292538" y="849644"/>
              <a:ext cx="205740" cy="20273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b="1" dirty="0"/>
                <a:t>2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1786AE00-0608-4C4E-A53D-0807E41DF2BC}"/>
                </a:ext>
              </a:extLst>
            </p:cNvPr>
            <p:cNvSpPr/>
            <p:nvPr/>
          </p:nvSpPr>
          <p:spPr>
            <a:xfrm>
              <a:off x="7944984" y="1163939"/>
              <a:ext cx="205740" cy="202732"/>
            </a:xfrm>
            <a:prstGeom prst="rect">
              <a:avLst/>
            </a:prstGeom>
            <a:solidFill>
              <a:srgbClr val="C17D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b="1" dirty="0"/>
                <a:t>3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E24E4843-C5B2-1F48-A928-09D189FD2AF4}"/>
                </a:ext>
              </a:extLst>
            </p:cNvPr>
            <p:cNvSpPr/>
            <p:nvPr/>
          </p:nvSpPr>
          <p:spPr>
            <a:xfrm>
              <a:off x="7567857" y="1499823"/>
              <a:ext cx="205740" cy="20273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b="1" dirty="0"/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73732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D1B80372-D01D-DB4D-9B73-095517E52144}"/>
              </a:ext>
            </a:extLst>
          </p:cNvPr>
          <p:cNvGrpSpPr/>
          <p:nvPr/>
        </p:nvGrpSpPr>
        <p:grpSpPr>
          <a:xfrm>
            <a:off x="418094" y="398095"/>
            <a:ext cx="11630699" cy="5187695"/>
            <a:chOff x="1700242" y="2117565"/>
            <a:chExt cx="5807405" cy="2590304"/>
          </a:xfrm>
        </p:grpSpPr>
        <p:sp>
          <p:nvSpPr>
            <p:cNvPr id="4" name="Rounded Rectangle 134">
              <a:extLst>
                <a:ext uri="{FF2B5EF4-FFF2-40B4-BE49-F238E27FC236}">
                  <a16:creationId xmlns:a16="http://schemas.microsoft.com/office/drawing/2014/main" id="{B7B9A3B4-EE17-7046-8FFD-3BDDD6C5653A}"/>
                </a:ext>
              </a:extLst>
            </p:cNvPr>
            <p:cNvSpPr/>
            <p:nvPr/>
          </p:nvSpPr>
          <p:spPr>
            <a:xfrm>
              <a:off x="1700242" y="2819792"/>
              <a:ext cx="1314512" cy="1510628"/>
            </a:xfrm>
            <a:prstGeom prst="roundRect">
              <a:avLst/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en-US" sz="400" b="1" kern="0" dirty="0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5" name="Rounded Rectangle 16">
              <a:extLst>
                <a:ext uri="{FF2B5EF4-FFF2-40B4-BE49-F238E27FC236}">
                  <a16:creationId xmlns:a16="http://schemas.microsoft.com/office/drawing/2014/main" id="{B84D8AE6-7C26-E14D-9F76-A3851F86E61E}"/>
                </a:ext>
              </a:extLst>
            </p:cNvPr>
            <p:cNvSpPr/>
            <p:nvPr/>
          </p:nvSpPr>
          <p:spPr>
            <a:xfrm>
              <a:off x="5076666" y="2233300"/>
              <a:ext cx="2430981" cy="2474569"/>
            </a:xfrm>
            <a:prstGeom prst="roundRect">
              <a:avLst/>
            </a:prstGeom>
            <a:solidFill>
              <a:srgbClr val="1D427C">
                <a:lumMod val="20000"/>
                <a:lumOff val="80000"/>
              </a:srgbClr>
            </a:solidFill>
            <a:ln w="25400" cap="flat" cmpd="sng" algn="ctr">
              <a:solidFill>
                <a:srgbClr val="1D427C">
                  <a:lumMod val="7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en-US" sz="400" b="1" kern="0" dirty="0">
                <a:solidFill>
                  <a:srgbClr val="FFFFFF"/>
                </a:solidFill>
                <a:latin typeface="Arial"/>
              </a:endParaRPr>
            </a:p>
          </p:txBody>
        </p:sp>
        <p:pic>
          <p:nvPicPr>
            <p:cNvPr id="6" name="Picture 3" descr="C:\Users\Robert\AppData\Local\Microsoft\Windows\Temporary Internet Files\Content.IE5\824BXOLI\user-icon--16121-large[1].png">
              <a:extLst>
                <a:ext uri="{FF2B5EF4-FFF2-40B4-BE49-F238E27FC236}">
                  <a16:creationId xmlns:a16="http://schemas.microsoft.com/office/drawing/2014/main" id="{3D262ED4-5D4A-E04A-9718-A40317B20B8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8012" y="2117565"/>
              <a:ext cx="143759" cy="2528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0B9B796E-21F6-094E-9ED9-3F256AFF2658}"/>
                </a:ext>
              </a:extLst>
            </p:cNvPr>
            <p:cNvCxnSpPr>
              <a:cxnSpLocks/>
            </p:cNvCxnSpPr>
            <p:nvPr/>
          </p:nvCxnSpPr>
          <p:spPr>
            <a:xfrm>
              <a:off x="3038950" y="3247791"/>
              <a:ext cx="2089412" cy="1"/>
            </a:xfrm>
            <a:prstGeom prst="straightConnector1">
              <a:avLst/>
            </a:prstGeom>
            <a:noFill/>
            <a:ln w="12700" cap="flat" cmpd="sng" algn="ctr">
              <a:solidFill>
                <a:srgbClr val="1D427C"/>
              </a:solidFill>
              <a:prstDash val="solid"/>
              <a:headEnd type="triangle"/>
              <a:tailEnd type="triangle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sp>
          <p:nvSpPr>
            <p:cNvPr id="8" name="Can 70">
              <a:extLst>
                <a:ext uri="{FF2B5EF4-FFF2-40B4-BE49-F238E27FC236}">
                  <a16:creationId xmlns:a16="http://schemas.microsoft.com/office/drawing/2014/main" id="{D624D273-2E3C-A748-B688-0C0DFB6ED05A}"/>
                </a:ext>
              </a:extLst>
            </p:cNvPr>
            <p:cNvSpPr/>
            <p:nvPr/>
          </p:nvSpPr>
          <p:spPr>
            <a:xfrm>
              <a:off x="6148573" y="3005689"/>
              <a:ext cx="868536" cy="1049819"/>
            </a:xfrm>
            <a:prstGeom prst="can">
              <a:avLst/>
            </a:prstGeom>
            <a:solidFill>
              <a:srgbClr val="1D427C">
                <a:lumMod val="60000"/>
                <a:lumOff val="40000"/>
              </a:srgbClr>
            </a:solidFill>
            <a:ln>
              <a:solidFill>
                <a:srgbClr val="1D427C"/>
              </a:solidFill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anchor="ctr"/>
            <a:lstStyle/>
            <a:p>
              <a:pPr algn="ctr" defTabSz="342900">
                <a:defRPr/>
              </a:pPr>
              <a:r>
                <a:rPr lang="en-US" sz="500" b="1" kern="0" dirty="0">
                  <a:solidFill>
                    <a:srgbClr val="000000"/>
                  </a:solidFill>
                  <a:latin typeface="Arial"/>
                </a:rPr>
                <a:t>Healthcare Directory</a:t>
              </a:r>
            </a:p>
          </p:txBody>
        </p:sp>
        <p:sp>
          <p:nvSpPr>
            <p:cNvPr id="9" name="Can 71">
              <a:extLst>
                <a:ext uri="{FF2B5EF4-FFF2-40B4-BE49-F238E27FC236}">
                  <a16:creationId xmlns:a16="http://schemas.microsoft.com/office/drawing/2014/main" id="{2C26CB08-D1DA-B54E-8046-5BE44318204E}"/>
                </a:ext>
              </a:extLst>
            </p:cNvPr>
            <p:cNvSpPr/>
            <p:nvPr/>
          </p:nvSpPr>
          <p:spPr>
            <a:xfrm>
              <a:off x="6149547" y="2918602"/>
              <a:ext cx="867561" cy="747539"/>
            </a:xfrm>
            <a:prstGeom prst="can">
              <a:avLst/>
            </a:prstGeom>
            <a:solidFill>
              <a:srgbClr val="1D427C">
                <a:lumMod val="40000"/>
                <a:lumOff val="60000"/>
              </a:srgbClr>
            </a:solidFill>
            <a:ln>
              <a:solidFill>
                <a:srgbClr val="1D427C"/>
              </a:solidFill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anchor="ctr"/>
            <a:lstStyle/>
            <a:p>
              <a:pPr algn="ctr" defTabSz="342900">
                <a:defRPr/>
              </a:pPr>
              <a:r>
                <a:rPr lang="en-US" sz="1050" b="1" kern="0" dirty="0">
                  <a:solidFill>
                    <a:srgbClr val="000000"/>
                  </a:solidFill>
                  <a:latin typeface="Arial"/>
                </a:rPr>
                <a:t>Provider Directory</a:t>
              </a:r>
              <a:endParaRPr lang="en-US" sz="800" b="1" kern="0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DC065F0-F506-D744-B3C3-37F440A36F8C}"/>
                </a:ext>
              </a:extLst>
            </p:cNvPr>
            <p:cNvSpPr txBox="1"/>
            <p:nvPr/>
          </p:nvSpPr>
          <p:spPr>
            <a:xfrm>
              <a:off x="6181414" y="3696135"/>
              <a:ext cx="86756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342900">
                <a:defRPr/>
              </a:pPr>
              <a:r>
                <a:rPr lang="en-US" sz="1000" b="1" kern="0" dirty="0">
                  <a:solidFill>
                    <a:prstClr val="white"/>
                  </a:solidFill>
                  <a:latin typeface="Arial" panose="020B0604020202020204"/>
                </a:rPr>
                <a:t>Pharmacy  Directory</a:t>
              </a:r>
            </a:p>
          </p:txBody>
        </p:sp>
        <p:sp>
          <p:nvSpPr>
            <p:cNvPr id="11" name="Rounded Rectangle 131">
              <a:extLst>
                <a:ext uri="{FF2B5EF4-FFF2-40B4-BE49-F238E27FC236}">
                  <a16:creationId xmlns:a16="http://schemas.microsoft.com/office/drawing/2014/main" id="{339728C9-6501-484D-90E4-6E01635FB161}"/>
                </a:ext>
              </a:extLst>
            </p:cNvPr>
            <p:cNvSpPr/>
            <p:nvPr/>
          </p:nvSpPr>
          <p:spPr>
            <a:xfrm rot="5400000">
              <a:off x="4726293" y="3280556"/>
              <a:ext cx="1215995" cy="435855"/>
            </a:xfrm>
            <a:prstGeom prst="roundRect">
              <a:avLst/>
            </a:prstGeom>
            <a:gradFill rotWithShape="1">
              <a:gsLst>
                <a:gs pos="0">
                  <a:srgbClr val="1D427C">
                    <a:tint val="100000"/>
                    <a:shade val="100000"/>
                    <a:satMod val="130000"/>
                  </a:srgbClr>
                </a:gs>
                <a:gs pos="100000">
                  <a:srgbClr val="1D427C">
                    <a:tint val="50000"/>
                    <a:shade val="100000"/>
                    <a:satMod val="350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1D427C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algn="ctr" defTabSz="342900">
                <a:defRPr/>
              </a:pPr>
              <a:r>
                <a:rPr lang="en-US" kern="0" dirty="0">
                  <a:solidFill>
                    <a:prstClr val="white"/>
                  </a:solidFill>
                  <a:latin typeface="Arial"/>
                </a:rPr>
                <a:t>FHIR API</a:t>
              </a:r>
            </a:p>
          </p:txBody>
        </p:sp>
        <p:pic>
          <p:nvPicPr>
            <p:cNvPr id="12" name="Picture 10" descr="C:\Users\Robert\AppData\Local\Microsoft\Windows\Temporary Internet Files\Content.IE5\BWTM85WX\laptop[1].gif">
              <a:extLst>
                <a:ext uri="{FF2B5EF4-FFF2-40B4-BE49-F238E27FC236}">
                  <a16:creationId xmlns:a16="http://schemas.microsoft.com/office/drawing/2014/main" id="{EAACA6A5-61A5-054A-A974-11B7C9AEB19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7343" y="2117565"/>
              <a:ext cx="344522" cy="3233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B1078D77-2F5C-7B47-8866-3223D82D7069}"/>
                </a:ext>
              </a:extLst>
            </p:cNvPr>
            <p:cNvCxnSpPr>
              <a:cxnSpLocks/>
              <a:endCxn id="4" idx="0"/>
            </p:cNvCxnSpPr>
            <p:nvPr/>
          </p:nvCxnSpPr>
          <p:spPr>
            <a:xfrm flipH="1">
              <a:off x="2357499" y="2433865"/>
              <a:ext cx="11998" cy="385927"/>
            </a:xfrm>
            <a:prstGeom prst="straightConnector1">
              <a:avLst/>
            </a:prstGeom>
            <a:noFill/>
            <a:ln w="12700" cap="flat" cmpd="sng" algn="ctr">
              <a:solidFill>
                <a:srgbClr val="1D427C"/>
              </a:solidFill>
              <a:prstDash val="solid"/>
              <a:headEnd type="triangle"/>
              <a:tailEnd type="triangle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pic>
          <p:nvPicPr>
            <p:cNvPr id="14" name="Picture 11" descr="C:\Users\Robert\AppData\Local\Microsoft\Windows\Temporary Internet Files\Content.IE5\2W2VLWG8\firewall[1].gif">
              <a:extLst>
                <a:ext uri="{FF2B5EF4-FFF2-40B4-BE49-F238E27FC236}">
                  <a16:creationId xmlns:a16="http://schemas.microsoft.com/office/drawing/2014/main" id="{BA487E93-7E9E-DD46-B719-A8C68249BF8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4315" y="2693786"/>
              <a:ext cx="228952" cy="2527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13E7E64-CF20-B748-B048-7D125167560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14754" y="3571167"/>
              <a:ext cx="2045665" cy="3939"/>
            </a:xfrm>
            <a:prstGeom prst="straightConnector1">
              <a:avLst/>
            </a:prstGeom>
            <a:noFill/>
            <a:ln w="12700" cap="flat" cmpd="sng" algn="ctr">
              <a:solidFill>
                <a:srgbClr val="1D427C"/>
              </a:solidFill>
              <a:prstDash val="solid"/>
              <a:headEnd type="none"/>
              <a:tailEnd type="triangle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E539399F-C6F0-8D41-AFD8-637AAC7E4021}"/>
                </a:ext>
              </a:extLst>
            </p:cNvPr>
            <p:cNvCxnSpPr>
              <a:cxnSpLocks/>
              <a:stCxn id="9" idx="2"/>
            </p:cNvCxnSpPr>
            <p:nvPr/>
          </p:nvCxnSpPr>
          <p:spPr>
            <a:xfrm flipH="1">
              <a:off x="5552221" y="3292372"/>
              <a:ext cx="597326" cy="0"/>
            </a:xfrm>
            <a:prstGeom prst="straightConnector1">
              <a:avLst/>
            </a:prstGeom>
            <a:noFill/>
            <a:ln w="12700" cap="flat" cmpd="sng" algn="ctr">
              <a:solidFill>
                <a:srgbClr val="1D427C"/>
              </a:solidFill>
              <a:prstDash val="solid"/>
              <a:headEnd type="none"/>
              <a:tailEnd type="triangle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BCF6C96-06FE-4F47-9336-7D02DA84A360}"/>
                </a:ext>
              </a:extLst>
            </p:cNvPr>
            <p:cNvSpPr txBox="1"/>
            <p:nvPr/>
          </p:nvSpPr>
          <p:spPr>
            <a:xfrm>
              <a:off x="3476092" y="3017717"/>
              <a:ext cx="127150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342900">
                <a:defRPr/>
              </a:pPr>
              <a:r>
                <a:rPr lang="en-US" sz="1400" kern="0" dirty="0">
                  <a:solidFill>
                    <a:srgbClr val="3C3C3B"/>
                  </a:solidFill>
                  <a:latin typeface="Arial" panose="020B0604020202020204"/>
                </a:rPr>
                <a:t>RESTful GET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3391577-86A0-6C44-8E12-126760C4E545}"/>
                </a:ext>
              </a:extLst>
            </p:cNvPr>
            <p:cNvSpPr txBox="1"/>
            <p:nvPr/>
          </p:nvSpPr>
          <p:spPr>
            <a:xfrm>
              <a:off x="1847343" y="3324413"/>
              <a:ext cx="10815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342900">
                <a:defRPr/>
              </a:pPr>
              <a:r>
                <a:rPr lang="en-US" sz="1400" kern="0" dirty="0">
                  <a:solidFill>
                    <a:srgbClr val="3C3C3B"/>
                  </a:solidFill>
                  <a:latin typeface="Arial" panose="020B0604020202020204"/>
                </a:rPr>
                <a:t>Third Party Application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71B7716-7378-414A-B2CB-C4AD78F7C121}"/>
                </a:ext>
              </a:extLst>
            </p:cNvPr>
            <p:cNvSpPr txBox="1"/>
            <p:nvPr/>
          </p:nvSpPr>
          <p:spPr>
            <a:xfrm>
              <a:off x="5898458" y="2251422"/>
              <a:ext cx="7873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342900">
                <a:defRPr/>
              </a:pPr>
              <a:r>
                <a:rPr lang="en-US" kern="0" dirty="0">
                  <a:solidFill>
                    <a:srgbClr val="3C3C3B"/>
                  </a:solidFill>
                  <a:latin typeface="Arial" panose="020B0604020202020204"/>
                </a:rPr>
                <a:t>Payer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7FC914C9-B52E-4540-8994-A34366AE0A8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540936" y="3744454"/>
              <a:ext cx="597329" cy="0"/>
            </a:xfrm>
            <a:prstGeom prst="straightConnector1">
              <a:avLst/>
            </a:prstGeom>
            <a:noFill/>
            <a:ln w="12700" cap="flat" cmpd="sng" algn="ctr">
              <a:solidFill>
                <a:srgbClr val="1D427C"/>
              </a:solidFill>
              <a:prstDash val="solid"/>
              <a:headEnd type="none"/>
              <a:tailEnd type="triangle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8A3753A-BBB5-9D4E-A496-659268809D6C}"/>
                </a:ext>
              </a:extLst>
            </p:cNvPr>
            <p:cNvSpPr txBox="1"/>
            <p:nvPr/>
          </p:nvSpPr>
          <p:spPr>
            <a:xfrm>
              <a:off x="3541469" y="3571167"/>
              <a:ext cx="10118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342900">
                <a:defRPr/>
              </a:pPr>
              <a:r>
                <a:rPr lang="en-US" sz="1400" kern="0" dirty="0">
                  <a:solidFill>
                    <a:srgbClr val="3C3C3B"/>
                  </a:solidFill>
                  <a:latin typeface="Arial" panose="020B0604020202020204"/>
                </a:rPr>
                <a:t>Bulk Data </a:t>
              </a:r>
            </a:p>
          </p:txBody>
        </p: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6912D14D-9B41-ED49-9C73-7A0D8E72D34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93750" y="3763168"/>
              <a:ext cx="2087673" cy="6407"/>
            </a:xfrm>
            <a:prstGeom prst="straightConnector1">
              <a:avLst/>
            </a:prstGeom>
            <a:noFill/>
            <a:ln w="12700" cap="flat" cmpd="sng" algn="ctr">
              <a:solidFill>
                <a:srgbClr val="1D427C"/>
              </a:solidFill>
              <a:prstDash val="solid"/>
              <a:headEnd type="none"/>
              <a:tailEnd type="triangle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9133AED6-DD57-6F40-811B-74785CCE5BD3}"/>
                </a:ext>
              </a:extLst>
            </p:cNvPr>
            <p:cNvSpPr txBox="1"/>
            <p:nvPr/>
          </p:nvSpPr>
          <p:spPr>
            <a:xfrm>
              <a:off x="3561401" y="3753485"/>
              <a:ext cx="1040670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342900">
                <a:defRPr/>
              </a:pPr>
              <a:r>
                <a:rPr lang="en-US" sz="1050" kern="0" dirty="0">
                  <a:solidFill>
                    <a:srgbClr val="3C3C3B"/>
                  </a:solidFill>
                  <a:latin typeface="Arial" panose="020B0604020202020204"/>
                </a:rPr>
                <a:t>Asynchronous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D642905-84B0-D840-BB5F-EE15EB99E202}"/>
                </a:ext>
              </a:extLst>
            </p:cNvPr>
            <p:cNvSpPr txBox="1"/>
            <p:nvPr/>
          </p:nvSpPr>
          <p:spPr>
            <a:xfrm>
              <a:off x="3537799" y="3234661"/>
              <a:ext cx="973343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342900">
                <a:defRPr/>
              </a:pPr>
              <a:r>
                <a:rPr lang="en-US" sz="1050" kern="0" dirty="0">
                  <a:solidFill>
                    <a:srgbClr val="3C3C3B"/>
                  </a:solidFill>
                  <a:latin typeface="Arial" panose="020B0604020202020204"/>
                </a:rPr>
                <a:t>Synchronous</a:t>
              </a:r>
            </a:p>
          </p:txBody>
        </p:sp>
        <p:pic>
          <p:nvPicPr>
            <p:cNvPr id="25" name="Picture 24" descr="A close up of a device&#10;&#10;Description automatically generated">
              <a:extLst>
                <a:ext uri="{FF2B5EF4-FFF2-40B4-BE49-F238E27FC236}">
                  <a16:creationId xmlns:a16="http://schemas.microsoft.com/office/drawing/2014/main" id="{DB08449D-7E7F-A745-B410-9BDDDF5735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6"/>
                </a:ext>
              </a:extLst>
            </a:blip>
            <a:srcRect l="33938" r="27648"/>
            <a:stretch/>
          </p:blipFill>
          <p:spPr>
            <a:xfrm>
              <a:off x="2521338" y="2136941"/>
              <a:ext cx="207578" cy="30395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13417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178</Words>
  <Application>Microsoft Macintosh PowerPoint</Application>
  <PresentationFormat>Widescreen</PresentationFormat>
  <Paragraphs>73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Kravitz, Saul A.</dc:creator>
  <cp:lastModifiedBy>Kravitz, Saul A.</cp:lastModifiedBy>
  <cp:revision>2</cp:revision>
  <dcterms:created xsi:type="dcterms:W3CDTF">2019-10-10T21:16:42Z</dcterms:created>
  <dcterms:modified xsi:type="dcterms:W3CDTF">2019-10-10T22:12:35Z</dcterms:modified>
</cp:coreProperties>
</file>