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1242" r:id="rId2"/>
    <p:sldId id="1245" r:id="rId3"/>
    <p:sldId id="1248" r:id="rId4"/>
    <p:sldId id="1249" r:id="rId5"/>
    <p:sldId id="1244" r:id="rId6"/>
    <p:sldId id="1250" r:id="rId7"/>
    <p:sldId id="125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76"/>
    <p:restoredTop sz="94694"/>
  </p:normalViewPr>
  <p:slideViewPr>
    <p:cSldViewPr snapToGrid="0" snapToObjects="1">
      <p:cViewPr varScale="1">
        <p:scale>
          <a:sx n="184" d="100"/>
          <a:sy n="184" d="100"/>
        </p:scale>
        <p:origin x="216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0A453-3192-B541-8C3B-2F504F37A7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43A953-78D3-1541-805C-722DB485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12AAA-CF54-2F40-96D7-711D787BD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1AA8C-C2C4-AA44-9748-78DFF096D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819FE-183F-0742-B7B3-D7D805FB5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961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8E5FC-5A78-2048-95F8-693B86FBD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0FCDDA-E39F-2248-A441-577572ED51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01365-F328-DF4D-8854-52B3B7005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25FA0-76A3-3C4E-9899-DA3628B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76228-48D3-244F-A12D-1E2D5A5A5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44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1A48AC-3B4E-4643-88C3-B2B3D760AA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106F22-BAAE-664A-8357-4B255D1795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B27908-2835-0B47-BAF6-5F9F78EE4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F260B-BE7D-AB4F-A97E-4DE76D25E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51FEB-EF06-F844-95B2-9DFA6D6E9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69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D072A-E1D1-A049-83AD-D57DBFE64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2754A-9899-3F48-B569-C0F2E48CE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3C75BB-63F6-6249-8B81-DC8AC829F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5F874-46A2-3B43-8EAC-00C4D3CF8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E0CF3-1D6E-B54D-8B9D-64FFAEDC3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299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81649-59CC-3145-A92D-491C0B3A6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5653B-7707-8B46-BA12-E5C5AAACD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47F9B-8442-0D40-B343-1703BFCA6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23E59-DC0C-0844-98D9-D23F6C42B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F4B7A1-F781-C84A-B335-BAC80E174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8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F57C4-6022-3644-8590-A2E7720DD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F4F413-B6FD-A14E-9B53-DBE6A4EFDB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C04FD4-FFEA-294E-ADD0-699B388171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1EA0C-2230-9648-A086-020B5577C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8572A2-FE63-594F-BD32-8C93F23EC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9E5DA-D92E-1F42-A6F9-BEA5BB513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545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AF783-EE52-0F41-AD0B-34C934B83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7FD82-CB37-F041-94B6-E38E61932D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3BB597-6B15-9147-B295-4D250F02B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2A31E9-459D-464B-BD65-BF333D1B2A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BECDB0-09A4-BB46-BA7E-2D8666D7D2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F5E1C3-5035-E24D-9BC9-D68DF0154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991538-FCB5-D84D-AFFF-E1C4C0CFC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F49037-88AB-A84F-B79B-6D1D566E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54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6B2D-B4A5-5148-A1C1-07C91CE95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2B774B-3E9C-D84D-8825-9295F8E7A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6CE06E-CC5B-4E44-935C-538AE342C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317A8B-DD68-E84B-9F06-83A5E8B59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073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63CE52-0195-D647-9CA9-162677989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1602C6-2F42-8240-8D41-7BE52CB1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AA6091-964A-BC4B-B4E1-AF62C806D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35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14339-B797-214E-9F65-15621F02F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3F27A-AA40-6543-8521-E2761D0E6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F4EF27-2FEE-3B43-8B6E-5A31EA0253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BEA902-6BF3-AB46-BFBC-20E625682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38BD28-E67C-2142-8141-8C5E4BDFC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9C9FB6-BA17-214A-870F-7FDF3362D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4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3A99E-4E67-FE47-A79D-C5CFE9EA6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C594DA-EA65-9847-AEC3-A0AE9D6915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84285D-A523-4F43-A849-0F838253A2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9864D3-7D78-4942-A12C-6981D490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BFF0A9-693F-764A-ABB1-C54E3ECFC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74A38-6EC9-9649-8CE6-746FAD23C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8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B89E71-6EAD-894C-8654-91AF912ED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774438-C7C2-D34A-9CB5-95DA582F0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730AD-070F-6143-8EC0-8D3E12684D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FDB8C-4C92-0C4C-BA60-9D07FDD2BD7F}" type="datetimeFigureOut">
              <a:rPr lang="en-US" smtClean="0"/>
              <a:t>8/19/19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A7C7C5-FA1D-7D43-ADB8-57E9436D5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3E554-236A-E842-A92A-96A6E1EA9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72581-C38D-B342-9E09-FB8040B0D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753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B6AE-E1BF-994E-8E90-6BA7B36DE5DD}" type="slidenum">
              <a:rPr lang="en-US" smtClean="0">
                <a:solidFill>
                  <a:srgbClr val="3C3C3B">
                    <a:lumMod val="50000"/>
                    <a:lumOff val="50000"/>
                  </a:srgbClr>
                </a:solidFill>
              </a:rPr>
              <a:pPr/>
              <a:t>1</a:t>
            </a:fld>
            <a:endParaRPr lang="en-US" dirty="0">
              <a:solidFill>
                <a:srgbClr val="3C3C3B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882908" y="206503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Organization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073566" y="1825201"/>
            <a:ext cx="1344349" cy="6465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002060"/>
                </a:solidFill>
              </a:rPr>
              <a:t>Organization Affiliation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12278" y="3109748"/>
            <a:ext cx="1344349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Healthcare Service</a:t>
            </a:r>
          </a:p>
        </p:txBody>
      </p:sp>
      <p:cxnSp>
        <p:nvCxnSpPr>
          <p:cNvPr id="15" name="Straight Arrow Connector 14"/>
          <p:cNvCxnSpPr>
            <a:cxnSpLocks/>
          </p:cNvCxnSpPr>
          <p:nvPr/>
        </p:nvCxnSpPr>
        <p:spPr>
          <a:xfrm>
            <a:off x="3733136" y="2493371"/>
            <a:ext cx="0" cy="599493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  <a:stCxn id="8" idx="1"/>
            <a:endCxn id="9" idx="3"/>
          </p:cNvCxnSpPr>
          <p:nvPr/>
        </p:nvCxnSpPr>
        <p:spPr>
          <a:xfrm flipH="1">
            <a:off x="1656627" y="2148474"/>
            <a:ext cx="1416939" cy="1284547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0"/>
            <a:endCxn id="5" idx="2"/>
          </p:cNvCxnSpPr>
          <p:nvPr/>
        </p:nvCxnSpPr>
        <p:spPr>
          <a:xfrm flipH="1" flipV="1">
            <a:off x="3733138" y="853049"/>
            <a:ext cx="12603" cy="972152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11"/>
          <p:cNvSpPr/>
          <p:nvPr/>
        </p:nvSpPr>
        <p:spPr>
          <a:xfrm>
            <a:off x="5570421" y="1846825"/>
            <a:ext cx="1326335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Location</a:t>
            </a:r>
          </a:p>
        </p:txBody>
      </p:sp>
      <p:cxnSp>
        <p:nvCxnSpPr>
          <p:cNvPr id="29" name="Straight Arrow Connector 28"/>
          <p:cNvCxnSpPr>
            <a:cxnSpLocks/>
            <a:stCxn id="8" idx="3"/>
            <a:endCxn id="27" idx="1"/>
          </p:cNvCxnSpPr>
          <p:nvPr/>
        </p:nvCxnSpPr>
        <p:spPr>
          <a:xfrm>
            <a:off x="4417915" y="2148474"/>
            <a:ext cx="1152506" cy="21624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3000701" y="3109748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Organization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A56605E-8AC2-A44D-8BCF-F459E82C954D}"/>
              </a:ext>
            </a:extLst>
          </p:cNvPr>
          <p:cNvSpPr txBox="1"/>
          <p:nvPr/>
        </p:nvSpPr>
        <p:spPr>
          <a:xfrm>
            <a:off x="3733137" y="1082163"/>
            <a:ext cx="210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primaryOrganization</a:t>
            </a:r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C9C42F3-49F0-3149-9066-4E9A1CDDB0AB}"/>
              </a:ext>
            </a:extLst>
          </p:cNvPr>
          <p:cNvSpPr/>
          <p:nvPr/>
        </p:nvSpPr>
        <p:spPr>
          <a:xfrm>
            <a:off x="3075353" y="1142086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0..1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AC41E43-AFFF-7B4D-9F37-06F710F61A87}"/>
              </a:ext>
            </a:extLst>
          </p:cNvPr>
          <p:cNvSpPr txBox="1"/>
          <p:nvPr/>
        </p:nvSpPr>
        <p:spPr>
          <a:xfrm>
            <a:off x="3745741" y="2554476"/>
            <a:ext cx="2557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participatingOrganization</a:t>
            </a:r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12F10B5-B03C-5746-8393-77C86012C70F}"/>
              </a:ext>
            </a:extLst>
          </p:cNvPr>
          <p:cNvSpPr/>
          <p:nvPr/>
        </p:nvSpPr>
        <p:spPr>
          <a:xfrm>
            <a:off x="3087957" y="2614399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0..1</a:t>
            </a:r>
            <a:endParaRPr lang="en-US" sz="14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006118C-EE40-554A-A5E7-A5B2494FEED6}"/>
              </a:ext>
            </a:extLst>
          </p:cNvPr>
          <p:cNvSpPr/>
          <p:nvPr/>
        </p:nvSpPr>
        <p:spPr>
          <a:xfrm>
            <a:off x="4732883" y="1846191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B2BC4BF2-2F59-5448-BE14-CF78E4F74B5E}"/>
              </a:ext>
            </a:extLst>
          </p:cNvPr>
          <p:cNvSpPr/>
          <p:nvPr/>
        </p:nvSpPr>
        <p:spPr>
          <a:xfrm>
            <a:off x="265196" y="1844455"/>
            <a:ext cx="1344349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Endpoint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6B0ACA1-DB2E-D14F-B09F-6D20934A8201}"/>
              </a:ext>
            </a:extLst>
          </p:cNvPr>
          <p:cNvCxnSpPr>
            <a:cxnSpLocks/>
            <a:stCxn id="8" idx="1"/>
            <a:endCxn id="44" idx="3"/>
          </p:cNvCxnSpPr>
          <p:nvPr/>
        </p:nvCxnSpPr>
        <p:spPr>
          <a:xfrm flipH="1">
            <a:off x="1609545" y="2148474"/>
            <a:ext cx="1464021" cy="19254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CE6AFF88-5CC1-2844-8A0B-177AEC67668F}"/>
              </a:ext>
            </a:extLst>
          </p:cNvPr>
          <p:cNvSpPr/>
          <p:nvPr/>
        </p:nvSpPr>
        <p:spPr>
          <a:xfrm>
            <a:off x="2012664" y="1874717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70DDBE6-260B-F749-8420-E8ED26A303F9}"/>
              </a:ext>
            </a:extLst>
          </p:cNvPr>
          <p:cNvSpPr/>
          <p:nvPr/>
        </p:nvSpPr>
        <p:spPr>
          <a:xfrm>
            <a:off x="1900584" y="2600567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FE7B6E2B-F5AD-F14F-B4B4-A6501DAADB3A}"/>
              </a:ext>
            </a:extLst>
          </p:cNvPr>
          <p:cNvSpPr/>
          <p:nvPr/>
        </p:nvSpPr>
        <p:spPr>
          <a:xfrm>
            <a:off x="317667" y="328281"/>
            <a:ext cx="1344349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Network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9DB18A9-656A-934F-8E80-A8BAF4BE2004}"/>
              </a:ext>
            </a:extLst>
          </p:cNvPr>
          <p:cNvSpPr/>
          <p:nvPr/>
        </p:nvSpPr>
        <p:spPr>
          <a:xfrm>
            <a:off x="1758893" y="1249874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B6EBF0F0-310E-5643-B681-DBC78B67421B}"/>
              </a:ext>
            </a:extLst>
          </p:cNvPr>
          <p:cNvCxnSpPr>
            <a:cxnSpLocks/>
            <a:stCxn id="8" idx="1"/>
          </p:cNvCxnSpPr>
          <p:nvPr/>
        </p:nvCxnSpPr>
        <p:spPr>
          <a:xfrm flipH="1" flipV="1">
            <a:off x="1633086" y="664542"/>
            <a:ext cx="1440480" cy="1483932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208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22697AF8-4916-334C-B71D-27F4C9E4ADEC}"/>
              </a:ext>
            </a:extLst>
          </p:cNvPr>
          <p:cNvSpPr/>
          <p:nvPr/>
        </p:nvSpPr>
        <p:spPr>
          <a:xfrm>
            <a:off x="2207543" y="1749287"/>
            <a:ext cx="1326335" cy="64654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rgbClr val="002060"/>
                </a:solidFill>
              </a:rPr>
              <a:t>InsurancePlan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6C8BAD2-F552-0D49-A360-DC3B90B7BB53}"/>
              </a:ext>
            </a:extLst>
          </p:cNvPr>
          <p:cNvSpPr/>
          <p:nvPr/>
        </p:nvSpPr>
        <p:spPr>
          <a:xfrm>
            <a:off x="359139" y="233585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Organization</a:t>
            </a:r>
          </a:p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(payer)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FF1B08E-B1B2-C845-827A-304368FA6234}"/>
              </a:ext>
            </a:extLst>
          </p:cNvPr>
          <p:cNvSpPr/>
          <p:nvPr/>
        </p:nvSpPr>
        <p:spPr>
          <a:xfrm>
            <a:off x="3533878" y="317471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Organization</a:t>
            </a:r>
          </a:p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(payer)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6BB1499-E115-D64C-8233-ACD72BFB8C1B}"/>
              </a:ext>
            </a:extLst>
          </p:cNvPr>
          <p:cNvSpPr/>
          <p:nvPr/>
        </p:nvSpPr>
        <p:spPr>
          <a:xfrm>
            <a:off x="2011023" y="3743456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Location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3B09187-F25B-5446-B0AB-FD1CAFA85D32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flipH="1">
            <a:off x="2861252" y="2395833"/>
            <a:ext cx="9459" cy="1347623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8C9D8F0-3F0A-B14C-907E-46F9168F64DE}"/>
              </a:ext>
            </a:extLst>
          </p:cNvPr>
          <p:cNvCxnSpPr>
            <a:cxnSpLocks/>
          </p:cNvCxnSpPr>
          <p:nvPr/>
        </p:nvCxnSpPr>
        <p:spPr>
          <a:xfrm flipV="1">
            <a:off x="2861252" y="964017"/>
            <a:ext cx="1243609" cy="830371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D195918-D269-8141-90FC-F7FCBC346B08}"/>
              </a:ext>
            </a:extLst>
          </p:cNvPr>
          <p:cNvCxnSpPr>
            <a:cxnSpLocks/>
          </p:cNvCxnSpPr>
          <p:nvPr/>
        </p:nvCxnSpPr>
        <p:spPr>
          <a:xfrm flipH="1" flipV="1">
            <a:off x="1391478" y="941467"/>
            <a:ext cx="1469774" cy="807821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1427FB91-97B3-6642-82F3-F2C56BE6593C}"/>
              </a:ext>
            </a:extLst>
          </p:cNvPr>
          <p:cNvSpPr/>
          <p:nvPr/>
        </p:nvSpPr>
        <p:spPr>
          <a:xfrm>
            <a:off x="2011023" y="1037600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1..1</a:t>
            </a:r>
            <a:endParaRPr lang="en-US" sz="14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BABC6B-A1DD-DE48-904E-6972B8298B1B}"/>
              </a:ext>
            </a:extLst>
          </p:cNvPr>
          <p:cNvSpPr/>
          <p:nvPr/>
        </p:nvSpPr>
        <p:spPr>
          <a:xfrm>
            <a:off x="3151905" y="1037599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1..1</a:t>
            </a:r>
            <a:endParaRPr lang="en-US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3680EC-6137-C04D-9D14-A495E7109502}"/>
              </a:ext>
            </a:extLst>
          </p:cNvPr>
          <p:cNvSpPr txBox="1"/>
          <p:nvPr/>
        </p:nvSpPr>
        <p:spPr>
          <a:xfrm>
            <a:off x="858036" y="1217840"/>
            <a:ext cx="1056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ownedBy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91269F-553C-294B-9B8F-3A1EC3D3466A}"/>
              </a:ext>
            </a:extLst>
          </p:cNvPr>
          <p:cNvSpPr txBox="1"/>
          <p:nvPr/>
        </p:nvSpPr>
        <p:spPr>
          <a:xfrm>
            <a:off x="1352092" y="2964202"/>
            <a:ext cx="1463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coverageArea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3BC068-2BDE-114D-B931-B5AEE2D1A23F}"/>
              </a:ext>
            </a:extLst>
          </p:cNvPr>
          <p:cNvSpPr/>
          <p:nvPr/>
        </p:nvSpPr>
        <p:spPr>
          <a:xfrm>
            <a:off x="2962204" y="3025757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E4ABA6-C25B-F74A-834B-483F9824BF21}"/>
              </a:ext>
            </a:extLst>
          </p:cNvPr>
          <p:cNvSpPr txBox="1"/>
          <p:nvPr/>
        </p:nvSpPr>
        <p:spPr>
          <a:xfrm>
            <a:off x="3633196" y="1420896"/>
            <a:ext cx="164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administeredBy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436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22697AF8-4916-334C-B71D-27F4C9E4ADEC}"/>
              </a:ext>
            </a:extLst>
          </p:cNvPr>
          <p:cNvSpPr/>
          <p:nvPr/>
        </p:nvSpPr>
        <p:spPr>
          <a:xfrm>
            <a:off x="617282" y="1689652"/>
            <a:ext cx="1326335" cy="64654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2060"/>
                </a:solidFill>
              </a:rPr>
              <a:t>HealthCare</a:t>
            </a:r>
            <a:br>
              <a:rPr lang="en-US" sz="1400" dirty="0">
                <a:solidFill>
                  <a:srgbClr val="002060"/>
                </a:solidFill>
              </a:rPr>
            </a:br>
            <a:r>
              <a:rPr lang="en-US" sz="1400" dirty="0">
                <a:solidFill>
                  <a:srgbClr val="002060"/>
                </a:solidFill>
              </a:rPr>
              <a:t>Service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FF1B08E-B1B2-C845-827A-304368FA6234}"/>
              </a:ext>
            </a:extLst>
          </p:cNvPr>
          <p:cNvSpPr/>
          <p:nvPr/>
        </p:nvSpPr>
        <p:spPr>
          <a:xfrm>
            <a:off x="430220" y="182316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Organization</a:t>
            </a:r>
          </a:p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(payer)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6BB1499-E115-D64C-8233-ACD72BFB8C1B}"/>
              </a:ext>
            </a:extLst>
          </p:cNvPr>
          <p:cNvSpPr/>
          <p:nvPr/>
        </p:nvSpPr>
        <p:spPr>
          <a:xfrm>
            <a:off x="420762" y="3003741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Location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3B09187-F25B-5446-B0AB-FD1CAFA85D32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flipH="1">
            <a:off x="1270991" y="2336198"/>
            <a:ext cx="9459" cy="667543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8C9D8F0-3F0A-B14C-907E-46F9168F64DE}"/>
              </a:ext>
            </a:extLst>
          </p:cNvPr>
          <p:cNvCxnSpPr>
            <a:cxnSpLocks/>
            <a:endCxn id="6" idx="2"/>
          </p:cNvCxnSpPr>
          <p:nvPr/>
        </p:nvCxnSpPr>
        <p:spPr>
          <a:xfrm flipV="1">
            <a:off x="1270991" y="828862"/>
            <a:ext cx="9458" cy="905892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2BABC6B-A1DD-DE48-904E-6972B8298B1B}"/>
              </a:ext>
            </a:extLst>
          </p:cNvPr>
          <p:cNvSpPr/>
          <p:nvPr/>
        </p:nvSpPr>
        <p:spPr>
          <a:xfrm>
            <a:off x="1371624" y="1001279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1..1</a:t>
            </a:r>
            <a:endParaRPr lang="en-US" sz="1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3BC068-2BDE-114D-B931-B5AEE2D1A23F}"/>
              </a:ext>
            </a:extLst>
          </p:cNvPr>
          <p:cNvSpPr/>
          <p:nvPr/>
        </p:nvSpPr>
        <p:spPr>
          <a:xfrm>
            <a:off x="1371625" y="2516081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E4ABA6-C25B-F74A-834B-483F9824BF21}"/>
              </a:ext>
            </a:extLst>
          </p:cNvPr>
          <p:cNvSpPr txBox="1"/>
          <p:nvPr/>
        </p:nvSpPr>
        <p:spPr>
          <a:xfrm>
            <a:off x="124745" y="955963"/>
            <a:ext cx="1246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providedBy</a:t>
            </a:r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B2048219-7056-8B46-89BE-9ABB33A6AEF0}"/>
              </a:ext>
            </a:extLst>
          </p:cNvPr>
          <p:cNvSpPr/>
          <p:nvPr/>
        </p:nvSpPr>
        <p:spPr>
          <a:xfrm>
            <a:off x="2597326" y="1689652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Endpoint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8409996-3336-7B4E-B6D9-4EDA398EB1B6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1964623" y="2002426"/>
            <a:ext cx="632703" cy="10499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F9639355-C090-984B-92DA-984AE1E0521C}"/>
              </a:ext>
            </a:extLst>
          </p:cNvPr>
          <p:cNvSpPr/>
          <p:nvPr/>
        </p:nvSpPr>
        <p:spPr>
          <a:xfrm>
            <a:off x="2021294" y="1694649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16332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22697AF8-4916-334C-B71D-27F4C9E4ADEC}"/>
              </a:ext>
            </a:extLst>
          </p:cNvPr>
          <p:cNvSpPr/>
          <p:nvPr/>
        </p:nvSpPr>
        <p:spPr>
          <a:xfrm>
            <a:off x="865761" y="1808922"/>
            <a:ext cx="1326335" cy="64654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2060"/>
                </a:solidFill>
              </a:rPr>
              <a:t>Network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FF1B08E-B1B2-C845-827A-304368FA6234}"/>
              </a:ext>
            </a:extLst>
          </p:cNvPr>
          <p:cNvSpPr/>
          <p:nvPr/>
        </p:nvSpPr>
        <p:spPr>
          <a:xfrm>
            <a:off x="678699" y="301586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Organization</a:t>
            </a:r>
          </a:p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(payer)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6BB1499-E115-D64C-8233-ACD72BFB8C1B}"/>
              </a:ext>
            </a:extLst>
          </p:cNvPr>
          <p:cNvSpPr/>
          <p:nvPr/>
        </p:nvSpPr>
        <p:spPr>
          <a:xfrm>
            <a:off x="669241" y="3123011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Location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3B09187-F25B-5446-B0AB-FD1CAFA85D32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flipH="1">
            <a:off x="1519470" y="2455468"/>
            <a:ext cx="9459" cy="667543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8C9D8F0-3F0A-B14C-907E-46F9168F64DE}"/>
              </a:ext>
            </a:extLst>
          </p:cNvPr>
          <p:cNvCxnSpPr>
            <a:cxnSpLocks/>
            <a:endCxn id="6" idx="2"/>
          </p:cNvCxnSpPr>
          <p:nvPr/>
        </p:nvCxnSpPr>
        <p:spPr>
          <a:xfrm flipV="1">
            <a:off x="1519470" y="948132"/>
            <a:ext cx="9458" cy="905892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2BABC6B-A1DD-DE48-904E-6972B8298B1B}"/>
              </a:ext>
            </a:extLst>
          </p:cNvPr>
          <p:cNvSpPr/>
          <p:nvPr/>
        </p:nvSpPr>
        <p:spPr>
          <a:xfrm>
            <a:off x="1620103" y="1120549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1..1</a:t>
            </a:r>
            <a:endParaRPr lang="en-US" sz="1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3BC068-2BDE-114D-B931-B5AEE2D1A23F}"/>
              </a:ext>
            </a:extLst>
          </p:cNvPr>
          <p:cNvSpPr/>
          <p:nvPr/>
        </p:nvSpPr>
        <p:spPr>
          <a:xfrm>
            <a:off x="1620104" y="2635351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E4ABA6-C25B-F74A-834B-483F9824BF21}"/>
              </a:ext>
            </a:extLst>
          </p:cNvPr>
          <p:cNvSpPr txBox="1"/>
          <p:nvPr/>
        </p:nvSpPr>
        <p:spPr>
          <a:xfrm>
            <a:off x="664993" y="1077309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partOf</a:t>
            </a:r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B2048219-7056-8B46-89BE-9ABB33A6AEF0}"/>
              </a:ext>
            </a:extLst>
          </p:cNvPr>
          <p:cNvSpPr/>
          <p:nvPr/>
        </p:nvSpPr>
        <p:spPr>
          <a:xfrm>
            <a:off x="2845805" y="1808922"/>
            <a:ext cx="1700458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Endpoint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8409996-3336-7B4E-B6D9-4EDA398EB1B6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2213102" y="2121696"/>
            <a:ext cx="632703" cy="10499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F9639355-C090-984B-92DA-984AE1E0521C}"/>
              </a:ext>
            </a:extLst>
          </p:cNvPr>
          <p:cNvSpPr/>
          <p:nvPr/>
        </p:nvSpPr>
        <p:spPr>
          <a:xfrm>
            <a:off x="2269773" y="1813919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09259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2FFB6AE-E1BF-994E-8E90-6BA7B36DE5DD}" type="slidenum">
              <a:rPr lang="en-US" smtClean="0">
                <a:solidFill>
                  <a:srgbClr val="3C3C3B">
                    <a:lumMod val="50000"/>
                    <a:lumOff val="50000"/>
                  </a:srgbClr>
                </a:solidFill>
              </a:rPr>
              <a:pPr/>
              <a:t>5</a:t>
            </a:fld>
            <a:endParaRPr lang="en-US" dirty="0">
              <a:solidFill>
                <a:srgbClr val="3C3C3B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33267" y="2133003"/>
            <a:ext cx="1344349" cy="646546"/>
          </a:xfrm>
          <a:prstGeom prst="roundRect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Practitioner</a:t>
            </a:r>
          </a:p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Role</a:t>
            </a:r>
          </a:p>
        </p:txBody>
      </p:sp>
      <p:cxnSp>
        <p:nvCxnSpPr>
          <p:cNvPr id="10" name="Straight Arrow Connector 9"/>
          <p:cNvCxnSpPr>
            <a:cxnSpLocks/>
            <a:stCxn id="8" idx="0"/>
            <a:endCxn id="25" idx="2"/>
          </p:cNvCxnSpPr>
          <p:nvPr/>
        </p:nvCxnSpPr>
        <p:spPr>
          <a:xfrm flipH="1" flipV="1">
            <a:off x="1180388" y="862013"/>
            <a:ext cx="25054" cy="1270990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2"/>
            <a:endCxn id="31" idx="0"/>
          </p:cNvCxnSpPr>
          <p:nvPr/>
        </p:nvCxnSpPr>
        <p:spPr>
          <a:xfrm>
            <a:off x="1205442" y="2779549"/>
            <a:ext cx="0" cy="975415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11"/>
          <p:cNvSpPr/>
          <p:nvPr/>
        </p:nvSpPr>
        <p:spPr>
          <a:xfrm>
            <a:off x="517220" y="215467"/>
            <a:ext cx="1326335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Network</a:t>
            </a:r>
          </a:p>
        </p:txBody>
      </p:sp>
      <p:sp>
        <p:nvSpPr>
          <p:cNvPr id="31" name="Rounded Rectangle 26"/>
          <p:cNvSpPr/>
          <p:nvPr/>
        </p:nvSpPr>
        <p:spPr>
          <a:xfrm>
            <a:off x="533267" y="3754964"/>
            <a:ext cx="1344349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Practitioner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D571E497-0526-6946-90D1-E4510005DA6E}"/>
              </a:ext>
            </a:extLst>
          </p:cNvPr>
          <p:cNvSpPr/>
          <p:nvPr/>
        </p:nvSpPr>
        <p:spPr>
          <a:xfrm>
            <a:off x="2549675" y="2241652"/>
            <a:ext cx="1326335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2060"/>
                </a:solidFill>
              </a:rPr>
              <a:t>Healthcare Service</a:t>
            </a:r>
          </a:p>
        </p:txBody>
      </p:sp>
      <p:sp>
        <p:nvSpPr>
          <p:cNvPr id="60" name="Rounded Rectangle 11">
            <a:extLst>
              <a:ext uri="{FF2B5EF4-FFF2-40B4-BE49-F238E27FC236}">
                <a16:creationId xmlns:a16="http://schemas.microsoft.com/office/drawing/2014/main" id="{9654DD22-FFBC-564D-A37D-D8A5DFC0E037}"/>
              </a:ext>
            </a:extLst>
          </p:cNvPr>
          <p:cNvSpPr/>
          <p:nvPr/>
        </p:nvSpPr>
        <p:spPr>
          <a:xfrm>
            <a:off x="2587523" y="3331550"/>
            <a:ext cx="1326335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ysClr val="windowText" lastClr="000000"/>
                </a:solidFill>
              </a:rPr>
              <a:t>Organization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1E207A5-C242-564A-8AA1-171B35E3B7DD}"/>
              </a:ext>
            </a:extLst>
          </p:cNvPr>
          <p:cNvCxnSpPr>
            <a:cxnSpLocks/>
          </p:cNvCxnSpPr>
          <p:nvPr/>
        </p:nvCxnSpPr>
        <p:spPr>
          <a:xfrm>
            <a:off x="1901735" y="2527511"/>
            <a:ext cx="597325" cy="0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E8D8DE7D-18FF-4640-9499-8859C85E3CD3}"/>
              </a:ext>
            </a:extLst>
          </p:cNvPr>
          <p:cNvSpPr/>
          <p:nvPr/>
        </p:nvSpPr>
        <p:spPr>
          <a:xfrm>
            <a:off x="2528845" y="1012316"/>
            <a:ext cx="1344349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ysClr val="windowText" lastClr="000000"/>
                </a:solidFill>
              </a:rPr>
              <a:t>Location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A5F06B92-4AA0-B844-B672-E0CA26542881}"/>
              </a:ext>
            </a:extLst>
          </p:cNvPr>
          <p:cNvCxnSpPr>
            <a:cxnSpLocks/>
            <a:endCxn id="64" idx="1"/>
          </p:cNvCxnSpPr>
          <p:nvPr/>
        </p:nvCxnSpPr>
        <p:spPr>
          <a:xfrm flipV="1">
            <a:off x="1889911" y="1335589"/>
            <a:ext cx="638934" cy="1178074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21C0E9C-F2F1-F742-8DCA-32C1609E9D8C}"/>
              </a:ext>
            </a:extLst>
          </p:cNvPr>
          <p:cNvCxnSpPr>
            <a:cxnSpLocks/>
            <a:endCxn id="60" idx="1"/>
          </p:cNvCxnSpPr>
          <p:nvPr/>
        </p:nvCxnSpPr>
        <p:spPr>
          <a:xfrm>
            <a:off x="1889912" y="2568004"/>
            <a:ext cx="697611" cy="1086819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3C996D97-6FD7-5B4C-B924-FC186C99E5D8}"/>
              </a:ext>
            </a:extLst>
          </p:cNvPr>
          <p:cNvSpPr/>
          <p:nvPr/>
        </p:nvSpPr>
        <p:spPr>
          <a:xfrm>
            <a:off x="1749365" y="3117279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1..1</a:t>
            </a:r>
            <a:endParaRPr lang="en-US" sz="1400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E58C105-CDA1-3849-9614-8736057A543B}"/>
              </a:ext>
            </a:extLst>
          </p:cNvPr>
          <p:cNvSpPr/>
          <p:nvPr/>
        </p:nvSpPr>
        <p:spPr>
          <a:xfrm>
            <a:off x="672503" y="3096216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1..1</a:t>
            </a:r>
            <a:endParaRPr lang="en-US" sz="14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DA12DAE-F992-1C4A-B492-B85FF9585E6A}"/>
              </a:ext>
            </a:extLst>
          </p:cNvPr>
          <p:cNvSpPr/>
          <p:nvPr/>
        </p:nvSpPr>
        <p:spPr>
          <a:xfrm>
            <a:off x="1891892" y="1281248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497E439-21CC-9746-A850-89432DFBA061}"/>
              </a:ext>
            </a:extLst>
          </p:cNvPr>
          <p:cNvSpPr/>
          <p:nvPr/>
        </p:nvSpPr>
        <p:spPr>
          <a:xfrm>
            <a:off x="1968860" y="2239981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2B12770-00CF-5448-9AA5-B5797A43DB0A}"/>
              </a:ext>
            </a:extLst>
          </p:cNvPr>
          <p:cNvSpPr/>
          <p:nvPr/>
        </p:nvSpPr>
        <p:spPr>
          <a:xfrm>
            <a:off x="723378" y="1449103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D73DFDE8-32A9-074A-90DD-53BF996E0A7C}"/>
              </a:ext>
            </a:extLst>
          </p:cNvPr>
          <p:cNvCxnSpPr>
            <a:cxnSpLocks/>
          </p:cNvCxnSpPr>
          <p:nvPr/>
        </p:nvCxnSpPr>
        <p:spPr>
          <a:xfrm>
            <a:off x="3147439" y="2888198"/>
            <a:ext cx="0" cy="443352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0A243EA5-BA9C-1F44-BF72-196411D94083}"/>
              </a:ext>
            </a:extLst>
          </p:cNvPr>
          <p:cNvSpPr/>
          <p:nvPr/>
        </p:nvSpPr>
        <p:spPr>
          <a:xfrm>
            <a:off x="3182833" y="2942327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1..1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19692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2FFB6AE-E1BF-994E-8E90-6BA7B36DE5DD}" type="slidenum">
              <a:rPr lang="en-US" smtClean="0">
                <a:solidFill>
                  <a:srgbClr val="3C3C3B">
                    <a:lumMod val="50000"/>
                    <a:lumOff val="50000"/>
                  </a:srgbClr>
                </a:solidFill>
              </a:rPr>
              <a:pPr/>
              <a:t>6</a:t>
            </a:fld>
            <a:endParaRPr lang="en-US" dirty="0">
              <a:solidFill>
                <a:srgbClr val="3C3C3B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2293" y="2103186"/>
            <a:ext cx="1344349" cy="646546"/>
          </a:xfrm>
          <a:prstGeom prst="roundRect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Organization</a:t>
            </a:r>
          </a:p>
        </p:txBody>
      </p:sp>
      <p:cxnSp>
        <p:nvCxnSpPr>
          <p:cNvPr id="10" name="Straight Arrow Connector 9"/>
          <p:cNvCxnSpPr>
            <a:cxnSpLocks/>
            <a:stCxn id="8" idx="0"/>
            <a:endCxn id="25" idx="2"/>
          </p:cNvCxnSpPr>
          <p:nvPr/>
        </p:nvCxnSpPr>
        <p:spPr>
          <a:xfrm flipH="1" flipV="1">
            <a:off x="1339414" y="832196"/>
            <a:ext cx="25054" cy="1270990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2"/>
            <a:endCxn id="31" idx="0"/>
          </p:cNvCxnSpPr>
          <p:nvPr/>
        </p:nvCxnSpPr>
        <p:spPr>
          <a:xfrm>
            <a:off x="1364468" y="2749732"/>
            <a:ext cx="0" cy="975415"/>
          </a:xfrm>
          <a:prstGeom prst="straightConnector1">
            <a:avLst/>
          </a:prstGeom>
          <a:ln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11"/>
          <p:cNvSpPr/>
          <p:nvPr/>
        </p:nvSpPr>
        <p:spPr>
          <a:xfrm>
            <a:off x="676246" y="185650"/>
            <a:ext cx="1326335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Organization</a:t>
            </a:r>
          </a:p>
        </p:txBody>
      </p:sp>
      <p:sp>
        <p:nvSpPr>
          <p:cNvPr id="31" name="Rounded Rectangle 26"/>
          <p:cNvSpPr/>
          <p:nvPr/>
        </p:nvSpPr>
        <p:spPr>
          <a:xfrm>
            <a:off x="692293" y="3725147"/>
            <a:ext cx="1344349" cy="6465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ysClr val="windowText" lastClr="000000"/>
                </a:solidFill>
              </a:rPr>
              <a:t>Endpoint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E58C105-CDA1-3849-9614-8736057A543B}"/>
              </a:ext>
            </a:extLst>
          </p:cNvPr>
          <p:cNvSpPr/>
          <p:nvPr/>
        </p:nvSpPr>
        <p:spPr>
          <a:xfrm>
            <a:off x="831529" y="3066399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0..*</a:t>
            </a:r>
            <a:endParaRPr lang="en-US" sz="14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034387E-CB48-7844-AA6A-1B3C43174758}"/>
              </a:ext>
            </a:extLst>
          </p:cNvPr>
          <p:cNvSpPr/>
          <p:nvPr/>
        </p:nvSpPr>
        <p:spPr>
          <a:xfrm>
            <a:off x="174263" y="2149425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0..1</a:t>
            </a:r>
            <a:endParaRPr lang="en-US" sz="1400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2B12770-00CF-5448-9AA5-B5797A43DB0A}"/>
              </a:ext>
            </a:extLst>
          </p:cNvPr>
          <p:cNvSpPr/>
          <p:nvPr/>
        </p:nvSpPr>
        <p:spPr>
          <a:xfrm>
            <a:off x="882404" y="1419286"/>
            <a:ext cx="6577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verdana" panose="020B0604030504040204" pitchFamily="34" charset="0"/>
              </a:rPr>
              <a:t>0..1</a:t>
            </a:r>
            <a:endParaRPr lang="en-US" sz="14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FBCDD16-1D19-3743-9375-97B17AE2C062}"/>
              </a:ext>
            </a:extLst>
          </p:cNvPr>
          <p:cNvSpPr/>
          <p:nvPr/>
        </p:nvSpPr>
        <p:spPr>
          <a:xfrm>
            <a:off x="1407882" y="1438843"/>
            <a:ext cx="827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rgbClr val="333333"/>
                </a:solidFill>
                <a:latin typeface="verdana" panose="020B0604030504040204" pitchFamily="34" charset="0"/>
              </a:rPr>
              <a:t>partOf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55916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184310-D865-444D-884D-17F5D97E9500}"/>
              </a:ext>
            </a:extLst>
          </p:cNvPr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Menlo" panose="020B0609030804020204" pitchFamily="49" charset="0"/>
              </a:rPr>
              <a:t>SearchParameter</a:t>
            </a:r>
            <a:r>
              <a:rPr lang="en-US" dirty="0">
                <a:solidFill>
                  <a:srgbClr val="FFFFFF"/>
                </a:solidFill>
                <a:latin typeface="Menlo" panose="020B0609030804020204" pitchFamily="49" charset="0"/>
              </a:rPr>
              <a:t>-organization-coverage-</a:t>
            </a:r>
            <a:r>
              <a:rPr lang="en-US" dirty="0" err="1">
                <a:solidFill>
                  <a:srgbClr val="FFFFFF"/>
                </a:solidFill>
                <a:latin typeface="Menlo" panose="020B0609030804020204" pitchFamily="49" charset="0"/>
              </a:rPr>
              <a:t>area.json</a:t>
            </a:r>
            <a:endParaRPr lang="en-US" dirty="0">
              <a:solidFill>
                <a:srgbClr val="FFFFFF"/>
              </a:solidFill>
              <a:effectLst/>
              <a:latin typeface="Menlo" panose="020B060903080402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29E352-1762-2D43-8365-18C846137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1079500"/>
            <a:ext cx="9664700" cy="4699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BB3930F-FF53-E149-8AE0-968BD48EFAD4}"/>
              </a:ext>
            </a:extLst>
          </p:cNvPr>
          <p:cNvSpPr/>
          <p:nvPr/>
        </p:nvSpPr>
        <p:spPr>
          <a:xfrm>
            <a:off x="8766313" y="3752166"/>
            <a:ext cx="1878496" cy="1525512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F1BBD6-F9AE-1944-B98B-84EE2321CB05}"/>
              </a:ext>
            </a:extLst>
          </p:cNvPr>
          <p:cNvSpPr txBox="1"/>
          <p:nvPr/>
        </p:nvSpPr>
        <p:spPr>
          <a:xfrm>
            <a:off x="8458200" y="557175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Scope of Plan-Net Implementation Guide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7484A1-3A3F-EC45-8E0F-9F683E567D2E}"/>
              </a:ext>
            </a:extLst>
          </p:cNvPr>
          <p:cNvSpPr/>
          <p:nvPr/>
        </p:nvSpPr>
        <p:spPr>
          <a:xfrm>
            <a:off x="4774096" y="567155"/>
            <a:ext cx="2660374" cy="5505653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65E9E1-CF14-7C4B-8FDA-FB67152B5802}"/>
              </a:ext>
            </a:extLst>
          </p:cNvPr>
          <p:cNvSpPr txBox="1"/>
          <p:nvPr/>
        </p:nvSpPr>
        <p:spPr>
          <a:xfrm>
            <a:off x="2488096" y="433169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Scope of </a:t>
            </a:r>
            <a:r>
              <a:rPr lang="en-US" dirty="0" err="1"/>
              <a:t>VhDir</a:t>
            </a:r>
            <a:r>
              <a:rPr lang="en-US"/>
              <a:t> Implementation </a:t>
            </a:r>
            <a:r>
              <a:rPr lang="en-US" dirty="0"/>
              <a:t>Guide</a:t>
            </a:r>
          </a:p>
        </p:txBody>
      </p:sp>
    </p:spTree>
    <p:extLst>
      <p:ext uri="{BB962C8B-B14F-4D97-AF65-F5344CB8AC3E}">
        <p14:creationId xmlns:p14="http://schemas.microsoft.com/office/powerpoint/2010/main" val="1636396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11851</TotalTime>
  <Words>127</Words>
  <Application>Microsoft Macintosh PowerPoint</Application>
  <PresentationFormat>Widescreen</PresentationFormat>
  <Paragraphs>71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Menlo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Model - OrganizationAffiliation</dc:title>
  <dc:creator>Kravitz, Saul A.</dc:creator>
  <cp:lastModifiedBy>Kravitz, Saul A.</cp:lastModifiedBy>
  <cp:revision>12</cp:revision>
  <dcterms:created xsi:type="dcterms:W3CDTF">2019-08-02T16:40:55Z</dcterms:created>
  <dcterms:modified xsi:type="dcterms:W3CDTF">2019-08-26T20:53:06Z</dcterms:modified>
</cp:coreProperties>
</file>