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69" r:id="rId2"/>
    <p:sldId id="270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367"/>
    <p:restoredTop sz="94663"/>
  </p:normalViewPr>
  <p:slideViewPr>
    <p:cSldViewPr snapToGrid="0" snapToObjects="1">
      <p:cViewPr varScale="1">
        <p:scale>
          <a:sx n="128" d="100"/>
          <a:sy n="128" d="100"/>
        </p:scale>
        <p:origin x="368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4CEB63-2BC5-5C49-B208-569B1E94ED2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19DD9C6-7354-DB47-8D10-2295C1914BB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CDA09B7-91F9-0846-B50F-981B8B6B03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222E3A-8C68-0443-97B2-97FD270A30C4}" type="datetimeFigureOut">
              <a:rPr lang="en-US" smtClean="0"/>
              <a:t>9/10/19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6FE59BB-ACF7-024A-99C8-D3839E4F84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CE12A8F-BE9D-3E47-99A3-1FEA77BC9B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AAD9D8-0425-7F4E-8CCE-6620567EF5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6497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2F7D44-878D-5647-B5CC-244CEDE530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2AA32A8-F0A7-8544-B820-8A61A2FFD71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9FAD3BF-46B7-6042-8749-B00FA936C7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222E3A-8C68-0443-97B2-97FD270A30C4}" type="datetimeFigureOut">
              <a:rPr lang="en-US" smtClean="0"/>
              <a:t>9/10/19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6AC685E-A4CB-764C-9C28-7B04B5FF5F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4EE895F-9988-534F-A563-5C48E428C9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AAD9D8-0425-7F4E-8CCE-6620567EF5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51568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B741B75-7B8D-A04F-A722-23D667A6D83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D1D99CE-4D74-794C-A813-FAB59720F02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D60B350-01B3-6545-B092-8B279FB739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222E3A-8C68-0443-97B2-97FD270A30C4}" type="datetimeFigureOut">
              <a:rPr lang="en-US" smtClean="0"/>
              <a:t>9/10/19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12C3714-2187-0E48-BB58-92FE56000E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675F218-2848-BC41-B28C-3E6EBA09EE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AAD9D8-0425-7F4E-8CCE-6620567EF5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40243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DF9D5B-4510-7348-BF1B-36BD18CEDF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37EA08E-1987-FD43-B717-FE6F27AAA6A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5D4B7C1-8019-F74B-91AC-27D5792A2F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222E3A-8C68-0443-97B2-97FD270A30C4}" type="datetimeFigureOut">
              <a:rPr lang="en-US" smtClean="0"/>
              <a:t>9/10/19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4790AE6-BA5B-3546-830F-86F00C7A31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F4616EF-B329-CF4E-90AD-7990E3BB12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AAD9D8-0425-7F4E-8CCE-6620567EF5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52017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6086D8-71D9-424D-82EE-35CC25BABB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1DEB2D0-3B26-694C-B891-F0729D7857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AC1EE34-1F53-C34E-BB52-032BB302EF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222E3A-8C68-0443-97B2-97FD270A30C4}" type="datetimeFigureOut">
              <a:rPr lang="en-US" smtClean="0"/>
              <a:t>9/10/19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BB5A990-F85E-3D4A-A277-9C79681010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35BAB1D-7477-A944-8EF6-353452D730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AAD9D8-0425-7F4E-8CCE-6620567EF5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40380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6CCB9E-7166-494A-964B-5E53412BEC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F2EC9D4-30BF-0A46-B43A-82EAEDCF48E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A7476F0-EAAC-664D-A963-9DAEE6397A9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44A895A-3C52-B948-9E8E-A409755B51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222E3A-8C68-0443-97B2-97FD270A30C4}" type="datetimeFigureOut">
              <a:rPr lang="en-US" smtClean="0"/>
              <a:t>9/10/19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B3746FC-8D00-D548-90C9-97237C3625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F73B179-825D-4747-A00E-CA8FD07DB9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AAD9D8-0425-7F4E-8CCE-6620567EF5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95868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75670B-114C-7A45-AA49-961098E6C1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13E8D09-FD51-5B43-95B5-38204277A79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8F5B062-5686-2241-8892-5E6AF8AB240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C306355-0E40-FB46-9F81-EA9342C0F8B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FCA773F-A970-1847-94C9-440E53361F0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3257ED7-8DBB-5745-B81E-5B106BB40F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222E3A-8C68-0443-97B2-97FD270A30C4}" type="datetimeFigureOut">
              <a:rPr lang="en-US" smtClean="0"/>
              <a:t>9/10/19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7BCF714-CCB2-BF47-8076-33329A231E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DFCE6A9-040B-0646-9C80-88497E556F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AAD9D8-0425-7F4E-8CCE-6620567EF5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89890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11D0D5-25CB-3747-9371-9A4AA3E537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468A14E-CBCD-B048-9F87-3B7908951F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222E3A-8C68-0443-97B2-97FD270A30C4}" type="datetimeFigureOut">
              <a:rPr lang="en-US" smtClean="0"/>
              <a:t>9/10/19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7B2E265-EC10-F343-BE58-D348FCD775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0EAA0E1-7861-8749-9ED6-43B581304C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AAD9D8-0425-7F4E-8CCE-6620567EF5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24153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C854842-3D8A-8B48-83C9-03B34ACFBD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222E3A-8C68-0443-97B2-97FD270A30C4}" type="datetimeFigureOut">
              <a:rPr lang="en-US" smtClean="0"/>
              <a:t>9/10/19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C630B19-D831-634D-AB8D-A25A115BC1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DCE68EA-5892-F04E-B3E6-C792B1D192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AAD9D8-0425-7F4E-8CCE-6620567EF5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79502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7A6C4C-612C-F04E-92D9-96D43B7D25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B477B10-3CD7-5248-96BE-E60851BE90B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4F20E4A-8508-5B43-A08A-A2EC142402B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272C790-8ADE-384A-B3E2-ED87E5C591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222E3A-8C68-0443-97B2-97FD270A30C4}" type="datetimeFigureOut">
              <a:rPr lang="en-US" smtClean="0"/>
              <a:t>9/10/19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4352A61-7B90-8447-BB61-6D8EC94155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A66BE0A-DA00-DA48-8527-98B4BFF049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AAD9D8-0425-7F4E-8CCE-6620567EF5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00929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112680-D675-F845-B9CF-F6781BF064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D6C3F78-39A4-B848-A235-3155CACD3E0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AE0DE42-1C91-CE4A-A00C-4EB669D5B3B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16A0ED6-3A3D-9147-8E8A-42894940D2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222E3A-8C68-0443-97B2-97FD270A30C4}" type="datetimeFigureOut">
              <a:rPr lang="en-US" smtClean="0"/>
              <a:t>9/10/19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32E5A75-627C-414B-A565-F4E078ADC0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9D64FDF-89C1-1649-93DE-70B80F0FDF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AAD9D8-0425-7F4E-8CCE-6620567EF5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73649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7E885BF-7E05-F547-A66C-035F3F0FD8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364D106-B5B0-9B4D-BEE4-A6296F91D29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0830562-F625-324C-9599-52E93E7C53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222E3A-8C68-0443-97B2-97FD270A30C4}" type="datetimeFigureOut">
              <a:rPr lang="en-US" smtClean="0"/>
              <a:t>9/10/19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3349FDD-74B4-FB41-98BA-6612C3EDC70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D37C5D0-39A1-0D4A-B649-36CCD7F135F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AAD9D8-0425-7F4E-8CCE-6620567EF5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57948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3B62EAFB-23A1-E648-982E-DB18A30503D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0047" y="2083454"/>
            <a:ext cx="2259255" cy="396747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468E261-AB88-214C-891A-FA5DC20BB2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6326" y="130075"/>
            <a:ext cx="11450861" cy="750253"/>
          </a:xfrm>
        </p:spPr>
        <p:txBody>
          <a:bodyPr>
            <a:normAutofit fontScale="90000"/>
          </a:bodyPr>
          <a:lstStyle/>
          <a:p>
            <a:r>
              <a:rPr lang="en-US" dirty="0"/>
              <a:t>Formulary Service – Med Copays under Health Plan</a:t>
            </a:r>
          </a:p>
        </p:txBody>
      </p:sp>
      <p:graphicFrame>
        <p:nvGraphicFramePr>
          <p:cNvPr id="52" name="Content Placeholder 51">
            <a:extLst>
              <a:ext uri="{FF2B5EF4-FFF2-40B4-BE49-F238E27FC236}">
                <a16:creationId xmlns:a16="http://schemas.microsoft.com/office/drawing/2014/main" id="{57D5A53F-52DF-E64D-926A-2D27DEBA0D39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41348847"/>
              </p:ext>
            </p:extLst>
          </p:nvPr>
        </p:nvGraphicFramePr>
        <p:xfrm>
          <a:off x="1238765" y="3019953"/>
          <a:ext cx="1686248" cy="1133032"/>
        </p:xfrm>
        <a:graphic>
          <a:graphicData uri="http://schemas.openxmlformats.org/drawingml/2006/table">
            <a:tbl>
              <a:tblPr firstRow="1" bandRow="1">
                <a:tableStyleId>{8EC20E35-A176-4012-BC5E-935CFFF8708E}</a:tableStyleId>
              </a:tblPr>
              <a:tblGrid>
                <a:gridCol w="648496">
                  <a:extLst>
                    <a:ext uri="{9D8B030D-6E8A-4147-A177-3AD203B41FA5}">
                      <a16:colId xmlns:a16="http://schemas.microsoft.com/office/drawing/2014/main" val="2297233592"/>
                    </a:ext>
                  </a:extLst>
                </a:gridCol>
                <a:gridCol w="518876">
                  <a:extLst>
                    <a:ext uri="{9D8B030D-6E8A-4147-A177-3AD203B41FA5}">
                      <a16:colId xmlns:a16="http://schemas.microsoft.com/office/drawing/2014/main" val="3848061002"/>
                    </a:ext>
                  </a:extLst>
                </a:gridCol>
                <a:gridCol w="518876">
                  <a:extLst>
                    <a:ext uri="{9D8B030D-6E8A-4147-A177-3AD203B41FA5}">
                      <a16:colId xmlns:a16="http://schemas.microsoft.com/office/drawing/2014/main" val="572277970"/>
                    </a:ext>
                  </a:extLst>
                </a:gridCol>
              </a:tblGrid>
              <a:tr h="283258">
                <a:tc>
                  <a:txBody>
                    <a:bodyPr/>
                    <a:lstStyle/>
                    <a:p>
                      <a:pPr algn="ctr"/>
                      <a:r>
                        <a:rPr lang="en-US" sz="1000" dirty="0"/>
                        <a:t>Med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/>
                        <a:t>Tier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/>
                        <a:t>Copay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73820563"/>
                  </a:ext>
                </a:extLst>
              </a:tr>
              <a:tr h="283258">
                <a:tc>
                  <a:txBody>
                    <a:bodyPr/>
                    <a:lstStyle/>
                    <a:p>
                      <a:pPr algn="ctr"/>
                      <a:r>
                        <a:rPr lang="en-US" sz="1000" dirty="0"/>
                        <a:t>Med1</a:t>
                      </a: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/>
                        <a:t>$5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60065292"/>
                  </a:ext>
                </a:extLst>
              </a:tr>
              <a:tr h="283258">
                <a:tc>
                  <a:txBody>
                    <a:bodyPr/>
                    <a:lstStyle/>
                    <a:p>
                      <a:pPr algn="ctr"/>
                      <a:r>
                        <a:rPr lang="en-US" sz="1000" dirty="0"/>
                        <a:t>Med2</a:t>
                      </a: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/>
                        <a:t>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/>
                        <a:t>$30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21780507"/>
                  </a:ext>
                </a:extLst>
              </a:tr>
              <a:tr h="283258">
                <a:tc>
                  <a:txBody>
                    <a:bodyPr/>
                    <a:lstStyle/>
                    <a:p>
                      <a:pPr algn="ctr"/>
                      <a:r>
                        <a:rPr lang="en-US" sz="1000" dirty="0"/>
                        <a:t>Med3</a:t>
                      </a: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/>
                        <a:t>$10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96879209"/>
                  </a:ext>
                </a:extLst>
              </a:tr>
            </a:tbl>
          </a:graphicData>
        </a:graphic>
      </p:graphicFrame>
      <p:pic>
        <p:nvPicPr>
          <p:cNvPr id="5" name="Picture 4">
            <a:extLst>
              <a:ext uri="{FF2B5EF4-FFF2-40B4-BE49-F238E27FC236}">
                <a16:creationId xmlns:a16="http://schemas.microsoft.com/office/drawing/2014/main" id="{56E99330-97DB-2B49-948E-BE96E41ED48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68466" y="1978947"/>
            <a:ext cx="793385" cy="122614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A7669862-EA35-B243-8459-F7DDCFCC0BA4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9702516" y="3970560"/>
            <a:ext cx="1195445" cy="1847506"/>
          </a:xfrm>
          <a:prstGeom prst="rect">
            <a:avLst/>
          </a:prstGeom>
        </p:spPr>
      </p:pic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932F01F4-42B6-B94F-8E3F-91AEFF552CA9}"/>
              </a:ext>
            </a:extLst>
          </p:cNvPr>
          <p:cNvCxnSpPr>
            <a:cxnSpLocks/>
          </p:cNvCxnSpPr>
          <p:nvPr/>
        </p:nvCxnSpPr>
        <p:spPr>
          <a:xfrm>
            <a:off x="4006979" y="2318240"/>
            <a:ext cx="5341416" cy="0"/>
          </a:xfrm>
          <a:prstGeom prst="straightConnector1">
            <a:avLst/>
          </a:prstGeom>
          <a:ln w="3810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0BA5BD04-3769-B44D-BB47-FF1D11860BB4}"/>
              </a:ext>
            </a:extLst>
          </p:cNvPr>
          <p:cNvCxnSpPr>
            <a:cxnSpLocks/>
          </p:cNvCxnSpPr>
          <p:nvPr/>
        </p:nvCxnSpPr>
        <p:spPr>
          <a:xfrm flipH="1">
            <a:off x="4006979" y="2670556"/>
            <a:ext cx="5341416" cy="0"/>
          </a:xfrm>
          <a:prstGeom prst="straightConnector1">
            <a:avLst/>
          </a:prstGeom>
          <a:ln w="3810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B06B15FA-7380-194D-9801-859BAB40F8F4}"/>
              </a:ext>
            </a:extLst>
          </p:cNvPr>
          <p:cNvSpPr txBox="1"/>
          <p:nvPr/>
        </p:nvSpPr>
        <p:spPr>
          <a:xfrm>
            <a:off x="5699277" y="1921606"/>
            <a:ext cx="246843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/>
              <a:t>What are my Medications?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794F9F7A-724B-4C4B-B4CA-FC6DA4AB8375}"/>
              </a:ext>
            </a:extLst>
          </p:cNvPr>
          <p:cNvSpPr txBox="1"/>
          <p:nvPr/>
        </p:nvSpPr>
        <p:spPr>
          <a:xfrm>
            <a:off x="5376796" y="2706449"/>
            <a:ext cx="35014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/>
              <a:t>Medication1, Medication2, Medication3</a:t>
            </a:r>
          </a:p>
          <a:p>
            <a:pPr algn="ctr"/>
            <a:r>
              <a:rPr lang="en-US" sz="1600" dirty="0"/>
              <a:t>    RxNorm Codes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A0520C49-9986-3545-A73E-32375378D5BE}"/>
              </a:ext>
            </a:extLst>
          </p:cNvPr>
          <p:cNvSpPr txBox="1"/>
          <p:nvPr/>
        </p:nvSpPr>
        <p:spPr>
          <a:xfrm>
            <a:off x="10314471" y="2132440"/>
            <a:ext cx="18827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Electronic</a:t>
            </a:r>
          </a:p>
          <a:p>
            <a:r>
              <a:rPr lang="en-US" dirty="0"/>
              <a:t>Health Record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8DD1CC06-2C02-0047-A02F-1C45BD3E7374}"/>
              </a:ext>
            </a:extLst>
          </p:cNvPr>
          <p:cNvSpPr txBox="1"/>
          <p:nvPr/>
        </p:nvSpPr>
        <p:spPr>
          <a:xfrm>
            <a:off x="9527141" y="5909539"/>
            <a:ext cx="18827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Formulary Service</a:t>
            </a:r>
          </a:p>
        </p:txBody>
      </p:sp>
      <p:pic>
        <p:nvPicPr>
          <p:cNvPr id="55" name="Picture 54">
            <a:extLst>
              <a:ext uri="{FF2B5EF4-FFF2-40B4-BE49-F238E27FC236}">
                <a16:creationId xmlns:a16="http://schemas.microsoft.com/office/drawing/2014/main" id="{D2C49E31-5419-7D47-B2B6-658BF53F106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002384" y="4415714"/>
            <a:ext cx="545814" cy="702942"/>
          </a:xfrm>
          <a:prstGeom prst="rect">
            <a:avLst/>
          </a:prstGeom>
        </p:spPr>
      </p:pic>
      <p:cxnSp>
        <p:nvCxnSpPr>
          <p:cNvPr id="38" name="Straight Arrow Connector 37">
            <a:extLst>
              <a:ext uri="{FF2B5EF4-FFF2-40B4-BE49-F238E27FC236}">
                <a16:creationId xmlns:a16="http://schemas.microsoft.com/office/drawing/2014/main" id="{8DCD6C4B-485E-BF4A-8CE5-D8FD89654623}"/>
              </a:ext>
            </a:extLst>
          </p:cNvPr>
          <p:cNvCxnSpPr>
            <a:cxnSpLocks/>
          </p:cNvCxnSpPr>
          <p:nvPr/>
        </p:nvCxnSpPr>
        <p:spPr>
          <a:xfrm flipV="1">
            <a:off x="4006979" y="5147864"/>
            <a:ext cx="5591114" cy="6090"/>
          </a:xfrm>
          <a:prstGeom prst="straightConnector1">
            <a:avLst/>
          </a:prstGeom>
          <a:ln w="3810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Arrow Connector 38">
            <a:extLst>
              <a:ext uri="{FF2B5EF4-FFF2-40B4-BE49-F238E27FC236}">
                <a16:creationId xmlns:a16="http://schemas.microsoft.com/office/drawing/2014/main" id="{9F65EE68-85C5-154F-B279-206AE5344DE9}"/>
              </a:ext>
            </a:extLst>
          </p:cNvPr>
          <p:cNvCxnSpPr>
            <a:cxnSpLocks/>
          </p:cNvCxnSpPr>
          <p:nvPr/>
        </p:nvCxnSpPr>
        <p:spPr>
          <a:xfrm flipH="1">
            <a:off x="3976721" y="5431981"/>
            <a:ext cx="5621372" cy="2565"/>
          </a:xfrm>
          <a:prstGeom prst="straightConnector1">
            <a:avLst/>
          </a:prstGeom>
          <a:ln w="3810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Box 33">
            <a:extLst>
              <a:ext uri="{FF2B5EF4-FFF2-40B4-BE49-F238E27FC236}">
                <a16:creationId xmlns:a16="http://schemas.microsoft.com/office/drawing/2014/main" id="{A0CC1FF6-52EC-8F40-BAD2-AB6363850AC6}"/>
              </a:ext>
            </a:extLst>
          </p:cNvPr>
          <p:cNvSpPr txBox="1"/>
          <p:nvPr/>
        </p:nvSpPr>
        <p:spPr>
          <a:xfrm>
            <a:off x="339247" y="1079997"/>
            <a:ext cx="348528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Mobile app determines the cost of </a:t>
            </a:r>
          </a:p>
          <a:p>
            <a:pPr algn="ctr"/>
            <a:r>
              <a:rPr lang="en-US" dirty="0"/>
              <a:t>Medications under member’s current coverage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2DEB91F5-771E-7E41-97B8-DF022A68DA92}"/>
              </a:ext>
            </a:extLst>
          </p:cNvPr>
          <p:cNvSpPr txBox="1"/>
          <p:nvPr/>
        </p:nvSpPr>
        <p:spPr>
          <a:xfrm>
            <a:off x="1222208" y="2681399"/>
            <a:ext cx="176548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Medication Copays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8966013C-B9A3-4648-B2C2-24F71B39C4F4}"/>
              </a:ext>
            </a:extLst>
          </p:cNvPr>
          <p:cNvSpPr txBox="1"/>
          <p:nvPr/>
        </p:nvSpPr>
        <p:spPr>
          <a:xfrm>
            <a:off x="4818216" y="4424411"/>
            <a:ext cx="350148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/>
              <a:t>Tell me about: </a:t>
            </a:r>
            <a:br>
              <a:rPr lang="en-US" sz="1600" dirty="0"/>
            </a:br>
            <a:r>
              <a:rPr lang="en-US" sz="1600" dirty="0"/>
              <a:t>Medication1, Medication2, Medication3</a:t>
            </a:r>
          </a:p>
          <a:p>
            <a:pPr algn="ctr"/>
            <a:r>
              <a:rPr lang="en-US" sz="1600" dirty="0"/>
              <a:t>    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E8094626-E836-444A-A674-9B59F673E833}"/>
              </a:ext>
            </a:extLst>
          </p:cNvPr>
          <p:cNvSpPr txBox="1"/>
          <p:nvPr/>
        </p:nvSpPr>
        <p:spPr>
          <a:xfrm>
            <a:off x="4890787" y="5494040"/>
            <a:ext cx="350148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/>
              <a:t>Info about: </a:t>
            </a:r>
            <a:br>
              <a:rPr lang="en-US" sz="1600" dirty="0"/>
            </a:br>
            <a:r>
              <a:rPr lang="en-US" sz="1600" dirty="0"/>
              <a:t>Medication1, Medication2, Medication3</a:t>
            </a:r>
          </a:p>
          <a:p>
            <a:pPr algn="ctr"/>
            <a:r>
              <a:rPr lang="en-US" sz="1600" dirty="0"/>
              <a:t>    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DC989AA2-F49E-124D-9A7C-880517B331EB}"/>
              </a:ext>
            </a:extLst>
          </p:cNvPr>
          <p:cNvSpPr txBox="1"/>
          <p:nvPr/>
        </p:nvSpPr>
        <p:spPr>
          <a:xfrm>
            <a:off x="3944932" y="6063041"/>
            <a:ext cx="3079812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rgbClr val="00B050"/>
                </a:solidFill>
              </a:rPr>
              <a:t>Within scope of this IG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44A8EAE8-86BB-9347-A215-F0BF6406C18B}"/>
              </a:ext>
            </a:extLst>
          </p:cNvPr>
          <p:cNvSpPr/>
          <p:nvPr/>
        </p:nvSpPr>
        <p:spPr>
          <a:xfrm>
            <a:off x="3882700" y="3726271"/>
            <a:ext cx="7918236" cy="2855366"/>
          </a:xfrm>
          <a:prstGeom prst="rect">
            <a:avLst/>
          </a:prstGeom>
          <a:noFill/>
          <a:ln w="6985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F19029AC-6722-A143-A30C-F9B3276E86E3}"/>
              </a:ext>
            </a:extLst>
          </p:cNvPr>
          <p:cNvSpPr txBox="1"/>
          <p:nvPr/>
        </p:nvSpPr>
        <p:spPr>
          <a:xfrm>
            <a:off x="3898594" y="1090095"/>
            <a:ext cx="3501488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rgbClr val="FF0000"/>
                </a:solidFill>
              </a:rPr>
              <a:t>Outside scope of this IG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304214CB-8EA5-6541-ADA0-C70B6BE6FB99}"/>
              </a:ext>
            </a:extLst>
          </p:cNvPr>
          <p:cNvSpPr/>
          <p:nvPr/>
        </p:nvSpPr>
        <p:spPr>
          <a:xfrm>
            <a:off x="3898594" y="1079997"/>
            <a:ext cx="7918237" cy="2579835"/>
          </a:xfrm>
          <a:prstGeom prst="rect">
            <a:avLst/>
          </a:prstGeom>
          <a:noFill/>
          <a:ln w="698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853742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3B62EAFB-23A1-E648-982E-DB18A30503D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8553" y="2336926"/>
            <a:ext cx="2176103" cy="382145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468E261-AB88-214C-891A-FA5DC20BB2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4685" y="78840"/>
            <a:ext cx="10718727" cy="1325563"/>
          </a:xfrm>
        </p:spPr>
        <p:txBody>
          <a:bodyPr/>
          <a:lstStyle/>
          <a:p>
            <a:r>
              <a:rPr lang="en-US" dirty="0"/>
              <a:t>Formulary Service – Shopping for Health Plans</a:t>
            </a:r>
          </a:p>
        </p:txBody>
      </p:sp>
      <p:graphicFrame>
        <p:nvGraphicFramePr>
          <p:cNvPr id="52" name="Content Placeholder 51">
            <a:extLst>
              <a:ext uri="{FF2B5EF4-FFF2-40B4-BE49-F238E27FC236}">
                <a16:creationId xmlns:a16="http://schemas.microsoft.com/office/drawing/2014/main" id="{57D5A53F-52DF-E64D-926A-2D27DEBA0D39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09515413"/>
              </p:ext>
            </p:extLst>
          </p:nvPr>
        </p:nvGraphicFramePr>
        <p:xfrm>
          <a:off x="1059265" y="3208872"/>
          <a:ext cx="1627314" cy="1170778"/>
        </p:xfrm>
        <a:graphic>
          <a:graphicData uri="http://schemas.openxmlformats.org/drawingml/2006/table">
            <a:tbl>
              <a:tblPr firstRow="1" bandRow="1">
                <a:tableStyleId>{8EC20E35-A176-4012-BC5E-935CFFF8708E}</a:tableStyleId>
              </a:tblPr>
              <a:tblGrid>
                <a:gridCol w="466349">
                  <a:extLst>
                    <a:ext uri="{9D8B030D-6E8A-4147-A177-3AD203B41FA5}">
                      <a16:colId xmlns:a16="http://schemas.microsoft.com/office/drawing/2014/main" val="2297233592"/>
                    </a:ext>
                  </a:extLst>
                </a:gridCol>
                <a:gridCol w="665203">
                  <a:extLst>
                    <a:ext uri="{9D8B030D-6E8A-4147-A177-3AD203B41FA5}">
                      <a16:colId xmlns:a16="http://schemas.microsoft.com/office/drawing/2014/main" val="3848061002"/>
                    </a:ext>
                  </a:extLst>
                </a:gridCol>
                <a:gridCol w="495762">
                  <a:extLst>
                    <a:ext uri="{9D8B030D-6E8A-4147-A177-3AD203B41FA5}">
                      <a16:colId xmlns:a16="http://schemas.microsoft.com/office/drawing/2014/main" val="572277970"/>
                    </a:ext>
                  </a:extLst>
                </a:gridCol>
              </a:tblGrid>
              <a:tr h="243574">
                <a:tc>
                  <a:txBody>
                    <a:bodyPr/>
                    <a:lstStyle/>
                    <a:p>
                      <a:pPr algn="ctr"/>
                      <a:r>
                        <a:rPr lang="en-US" sz="800" dirty="0"/>
                        <a:t>Plan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/>
                        <a:t>Premium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/>
                        <a:t>Copay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73820563"/>
                  </a:ext>
                </a:extLst>
              </a:tr>
              <a:tr h="309068">
                <a:tc>
                  <a:txBody>
                    <a:bodyPr/>
                    <a:lstStyle/>
                    <a:p>
                      <a:pPr algn="ctr"/>
                      <a:r>
                        <a:rPr lang="en-US" sz="800" dirty="0"/>
                        <a:t>A</a:t>
                      </a: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/>
                        <a:t>$200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/>
                        <a:t>$600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60065292"/>
                  </a:ext>
                </a:extLst>
              </a:tr>
              <a:tr h="309068">
                <a:tc>
                  <a:txBody>
                    <a:bodyPr/>
                    <a:lstStyle/>
                    <a:p>
                      <a:pPr algn="ctr"/>
                      <a:r>
                        <a:rPr lang="en-US" sz="800" dirty="0"/>
                        <a:t>B</a:t>
                      </a: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/>
                        <a:t>$300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/>
                        <a:t>$150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21780507"/>
                  </a:ext>
                </a:extLst>
              </a:tr>
              <a:tr h="309068">
                <a:tc>
                  <a:txBody>
                    <a:bodyPr/>
                    <a:lstStyle/>
                    <a:p>
                      <a:pPr algn="ctr"/>
                      <a:r>
                        <a:rPr lang="en-US" sz="800" dirty="0"/>
                        <a:t>C</a:t>
                      </a: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/>
                        <a:t>$500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/>
                        <a:t>$100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96879209"/>
                  </a:ext>
                </a:extLst>
              </a:tr>
            </a:tbl>
          </a:graphicData>
        </a:graphic>
      </p:graphicFrame>
      <p:sp>
        <p:nvSpPr>
          <p:cNvPr id="15" name="TextBox 14">
            <a:extLst>
              <a:ext uri="{FF2B5EF4-FFF2-40B4-BE49-F238E27FC236}">
                <a16:creationId xmlns:a16="http://schemas.microsoft.com/office/drawing/2014/main" id="{8DD1CC06-2C02-0047-A02F-1C45BD3E7374}"/>
              </a:ext>
            </a:extLst>
          </p:cNvPr>
          <p:cNvSpPr txBox="1"/>
          <p:nvPr/>
        </p:nvSpPr>
        <p:spPr>
          <a:xfrm>
            <a:off x="9406319" y="6094492"/>
            <a:ext cx="20794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Formulary Services</a:t>
            </a:r>
          </a:p>
        </p:txBody>
      </p: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A9FC1333-A87A-CE47-AB65-1E828DBB94D1}"/>
              </a:ext>
            </a:extLst>
          </p:cNvPr>
          <p:cNvCxnSpPr>
            <a:cxnSpLocks/>
          </p:cNvCxnSpPr>
          <p:nvPr/>
        </p:nvCxnSpPr>
        <p:spPr>
          <a:xfrm>
            <a:off x="3633253" y="5796249"/>
            <a:ext cx="5916934" cy="0"/>
          </a:xfrm>
          <a:prstGeom prst="straightConnector1">
            <a:avLst/>
          </a:prstGeom>
          <a:ln w="38100">
            <a:solidFill>
              <a:srgbClr val="0070C0"/>
            </a:solidFill>
            <a:headEnd type="triangle" w="lg" len="lg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>
            <a:extLst>
              <a:ext uri="{FF2B5EF4-FFF2-40B4-BE49-F238E27FC236}">
                <a16:creationId xmlns:a16="http://schemas.microsoft.com/office/drawing/2014/main" id="{BBDB6069-49FF-C04C-9DE5-40A6CCAAF124}"/>
              </a:ext>
            </a:extLst>
          </p:cNvPr>
          <p:cNvSpPr txBox="1"/>
          <p:nvPr/>
        </p:nvSpPr>
        <p:spPr>
          <a:xfrm>
            <a:off x="5415602" y="5441280"/>
            <a:ext cx="304154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/>
              <a:t>Tell me about my Meds (iterative)</a:t>
            </a:r>
          </a:p>
        </p:txBody>
      </p:sp>
      <p:pic>
        <p:nvPicPr>
          <p:cNvPr id="31" name="Picture 30">
            <a:extLst>
              <a:ext uri="{FF2B5EF4-FFF2-40B4-BE49-F238E27FC236}">
                <a16:creationId xmlns:a16="http://schemas.microsoft.com/office/drawing/2014/main" id="{A18834EA-8C89-8048-937E-D47436EE18F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37114" y="3450567"/>
            <a:ext cx="605072" cy="935112"/>
          </a:xfrm>
          <a:prstGeom prst="rect">
            <a:avLst/>
          </a:prstGeom>
        </p:spPr>
      </p:pic>
      <p:pic>
        <p:nvPicPr>
          <p:cNvPr id="48" name="Picture 47">
            <a:extLst>
              <a:ext uri="{FF2B5EF4-FFF2-40B4-BE49-F238E27FC236}">
                <a16:creationId xmlns:a16="http://schemas.microsoft.com/office/drawing/2014/main" id="{F4F192E0-2B35-1F43-98B0-D0BCA688634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212860" y="4795226"/>
            <a:ext cx="545814" cy="702942"/>
          </a:xfrm>
          <a:prstGeom prst="rect">
            <a:avLst/>
          </a:prstGeom>
        </p:spPr>
      </p:pic>
      <p:grpSp>
        <p:nvGrpSpPr>
          <p:cNvPr id="66" name="Group 65">
            <a:extLst>
              <a:ext uri="{FF2B5EF4-FFF2-40B4-BE49-F238E27FC236}">
                <a16:creationId xmlns:a16="http://schemas.microsoft.com/office/drawing/2014/main" id="{30D776E5-D836-D943-B2F8-55E02F085F43}"/>
              </a:ext>
            </a:extLst>
          </p:cNvPr>
          <p:cNvGrpSpPr/>
          <p:nvPr/>
        </p:nvGrpSpPr>
        <p:grpSpPr>
          <a:xfrm>
            <a:off x="9751056" y="4672669"/>
            <a:ext cx="1215916" cy="1429619"/>
            <a:chOff x="10007823" y="4894191"/>
            <a:chExt cx="1445382" cy="1539690"/>
          </a:xfrm>
        </p:grpSpPr>
        <p:pic>
          <p:nvPicPr>
            <p:cNvPr id="30" name="Picture 29">
              <a:extLst>
                <a:ext uri="{FF2B5EF4-FFF2-40B4-BE49-F238E27FC236}">
                  <a16:creationId xmlns:a16="http://schemas.microsoft.com/office/drawing/2014/main" id="{70A9EF89-3514-4842-BC13-CEB6B81842C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007823" y="4894191"/>
              <a:ext cx="605072" cy="935112"/>
            </a:xfrm>
            <a:prstGeom prst="rect">
              <a:avLst/>
            </a:prstGeom>
          </p:spPr>
        </p:pic>
        <p:pic>
          <p:nvPicPr>
            <p:cNvPr id="27" name="Picture 26">
              <a:extLst>
                <a:ext uri="{FF2B5EF4-FFF2-40B4-BE49-F238E27FC236}">
                  <a16:creationId xmlns:a16="http://schemas.microsoft.com/office/drawing/2014/main" id="{4C31CD70-BE24-D647-85C4-675AAE3AD02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395823" y="5187853"/>
              <a:ext cx="605072" cy="935112"/>
            </a:xfrm>
            <a:prstGeom prst="rect">
              <a:avLst/>
            </a:prstGeom>
          </p:spPr>
        </p:pic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A7669862-EA35-B243-8459-F7DDCFCC0BA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848133" y="5498769"/>
              <a:ext cx="605072" cy="935112"/>
            </a:xfrm>
            <a:prstGeom prst="rect">
              <a:avLst/>
            </a:prstGeom>
          </p:spPr>
        </p:pic>
      </p:grpSp>
      <p:cxnSp>
        <p:nvCxnSpPr>
          <p:cNvPr id="56" name="Straight Arrow Connector 55">
            <a:extLst>
              <a:ext uri="{FF2B5EF4-FFF2-40B4-BE49-F238E27FC236}">
                <a16:creationId xmlns:a16="http://schemas.microsoft.com/office/drawing/2014/main" id="{FAAF7F0E-C093-9941-BC97-EF891DCAFE82}"/>
              </a:ext>
            </a:extLst>
          </p:cNvPr>
          <p:cNvCxnSpPr>
            <a:cxnSpLocks/>
          </p:cNvCxnSpPr>
          <p:nvPr/>
        </p:nvCxnSpPr>
        <p:spPr>
          <a:xfrm>
            <a:off x="3633253" y="5170399"/>
            <a:ext cx="5921643" cy="1"/>
          </a:xfrm>
          <a:prstGeom prst="straightConnector1">
            <a:avLst/>
          </a:prstGeom>
          <a:ln w="38100">
            <a:solidFill>
              <a:srgbClr val="0070C0"/>
            </a:solidFill>
            <a:headEnd type="triangle" w="lg" len="lg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Straight Arrow Connector 58">
            <a:extLst>
              <a:ext uri="{FF2B5EF4-FFF2-40B4-BE49-F238E27FC236}">
                <a16:creationId xmlns:a16="http://schemas.microsoft.com/office/drawing/2014/main" id="{8C3F6948-83B2-7C49-8C76-7FE62115DE92}"/>
              </a:ext>
            </a:extLst>
          </p:cNvPr>
          <p:cNvCxnSpPr>
            <a:cxnSpLocks/>
          </p:cNvCxnSpPr>
          <p:nvPr/>
        </p:nvCxnSpPr>
        <p:spPr>
          <a:xfrm>
            <a:off x="3633253" y="4143590"/>
            <a:ext cx="5758921" cy="0"/>
          </a:xfrm>
          <a:prstGeom prst="straightConnector1">
            <a:avLst/>
          </a:prstGeom>
          <a:ln w="38100">
            <a:solidFill>
              <a:srgbClr val="0070C0"/>
            </a:solidFill>
            <a:headEnd type="triangle" w="lg" len="lg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8" name="TextBox 77">
            <a:extLst>
              <a:ext uri="{FF2B5EF4-FFF2-40B4-BE49-F238E27FC236}">
                <a16:creationId xmlns:a16="http://schemas.microsoft.com/office/drawing/2014/main" id="{B7405D58-4BFA-D549-86E5-7EAC0A70501A}"/>
              </a:ext>
            </a:extLst>
          </p:cNvPr>
          <p:cNvSpPr txBox="1"/>
          <p:nvPr/>
        </p:nvSpPr>
        <p:spPr>
          <a:xfrm>
            <a:off x="5192570" y="4776060"/>
            <a:ext cx="390174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/>
              <a:t>Tell me about Coverage Plans (iterative)</a:t>
            </a:r>
          </a:p>
        </p:txBody>
      </p:sp>
      <p:sp>
        <p:nvSpPr>
          <p:cNvPr id="81" name="TextBox 80">
            <a:extLst>
              <a:ext uri="{FF2B5EF4-FFF2-40B4-BE49-F238E27FC236}">
                <a16:creationId xmlns:a16="http://schemas.microsoft.com/office/drawing/2014/main" id="{9FFD4D8B-C616-FF44-9356-3580B9152431}"/>
              </a:ext>
            </a:extLst>
          </p:cNvPr>
          <p:cNvSpPr txBox="1"/>
          <p:nvPr/>
        </p:nvSpPr>
        <p:spPr>
          <a:xfrm>
            <a:off x="188686" y="1244007"/>
            <a:ext cx="356305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Mobile app compares health plans across multiple data sources on behalf of patient/consumer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CA691479-555B-2B4C-9E28-64DB958B5819}"/>
              </a:ext>
            </a:extLst>
          </p:cNvPr>
          <p:cNvSpPr txBox="1"/>
          <p:nvPr/>
        </p:nvSpPr>
        <p:spPr>
          <a:xfrm>
            <a:off x="10054817" y="3491850"/>
            <a:ext cx="106330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/>
              <a:t>Payer Endpoint Directory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30F67298-3BBD-FE4F-8BDE-006B10FB1BBF}"/>
              </a:ext>
            </a:extLst>
          </p:cNvPr>
          <p:cNvSpPr txBox="1"/>
          <p:nvPr/>
        </p:nvSpPr>
        <p:spPr>
          <a:xfrm>
            <a:off x="5462142" y="3778791"/>
            <a:ext cx="269779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Tell me about Payer Endpoints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506AD44A-D7F1-1D4E-839E-5F280D03DE83}"/>
              </a:ext>
            </a:extLst>
          </p:cNvPr>
          <p:cNvSpPr txBox="1"/>
          <p:nvPr/>
        </p:nvSpPr>
        <p:spPr>
          <a:xfrm>
            <a:off x="1077671" y="2887369"/>
            <a:ext cx="159050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Plan Comparison</a:t>
            </a:r>
          </a:p>
        </p:txBody>
      </p:sp>
      <p:pic>
        <p:nvPicPr>
          <p:cNvPr id="46" name="Picture 45">
            <a:extLst>
              <a:ext uri="{FF2B5EF4-FFF2-40B4-BE49-F238E27FC236}">
                <a16:creationId xmlns:a16="http://schemas.microsoft.com/office/drawing/2014/main" id="{F895E3DA-F86E-CD41-87AC-19F987A39C2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86750" y="2278138"/>
            <a:ext cx="621354" cy="960275"/>
          </a:xfrm>
          <a:prstGeom prst="rect">
            <a:avLst/>
          </a:prstGeom>
        </p:spPr>
      </p:pic>
      <p:cxnSp>
        <p:nvCxnSpPr>
          <p:cNvPr id="47" name="Straight Arrow Connector 46">
            <a:extLst>
              <a:ext uri="{FF2B5EF4-FFF2-40B4-BE49-F238E27FC236}">
                <a16:creationId xmlns:a16="http://schemas.microsoft.com/office/drawing/2014/main" id="{BB8C4A9B-E518-1344-A9D9-0567AEADCE69}"/>
              </a:ext>
            </a:extLst>
          </p:cNvPr>
          <p:cNvCxnSpPr>
            <a:cxnSpLocks/>
          </p:cNvCxnSpPr>
          <p:nvPr/>
        </p:nvCxnSpPr>
        <p:spPr>
          <a:xfrm>
            <a:off x="3633253" y="2635314"/>
            <a:ext cx="5891376" cy="0"/>
          </a:xfrm>
          <a:prstGeom prst="straightConnector1">
            <a:avLst/>
          </a:prstGeom>
          <a:ln w="3810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Arrow Connector 48">
            <a:extLst>
              <a:ext uri="{FF2B5EF4-FFF2-40B4-BE49-F238E27FC236}">
                <a16:creationId xmlns:a16="http://schemas.microsoft.com/office/drawing/2014/main" id="{7A09D834-D72D-D84D-868F-8A9347C2618C}"/>
              </a:ext>
            </a:extLst>
          </p:cNvPr>
          <p:cNvCxnSpPr>
            <a:cxnSpLocks/>
          </p:cNvCxnSpPr>
          <p:nvPr/>
        </p:nvCxnSpPr>
        <p:spPr>
          <a:xfrm flipH="1">
            <a:off x="3633253" y="2961892"/>
            <a:ext cx="5865080" cy="0"/>
          </a:xfrm>
          <a:prstGeom prst="straightConnector1">
            <a:avLst/>
          </a:prstGeom>
          <a:ln w="3810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TextBox 52">
            <a:extLst>
              <a:ext uri="{FF2B5EF4-FFF2-40B4-BE49-F238E27FC236}">
                <a16:creationId xmlns:a16="http://schemas.microsoft.com/office/drawing/2014/main" id="{5548875D-2741-1A40-902E-EBF5EB9E4875}"/>
              </a:ext>
            </a:extLst>
          </p:cNvPr>
          <p:cNvSpPr txBox="1"/>
          <p:nvPr/>
        </p:nvSpPr>
        <p:spPr>
          <a:xfrm>
            <a:off x="5382774" y="2212942"/>
            <a:ext cx="246843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/>
              <a:t>What are my Medications?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A180B634-3891-5F4E-ADAC-734CD00BEDAD}"/>
              </a:ext>
            </a:extLst>
          </p:cNvPr>
          <p:cNvSpPr txBox="1"/>
          <p:nvPr/>
        </p:nvSpPr>
        <p:spPr>
          <a:xfrm>
            <a:off x="5060293" y="2997785"/>
            <a:ext cx="35014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/>
              <a:t>Medication1, Medication2, Medication3</a:t>
            </a:r>
          </a:p>
          <a:p>
            <a:pPr algn="ctr"/>
            <a:r>
              <a:rPr lang="en-US" sz="1600" dirty="0"/>
              <a:t>    RxNorm Codes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C9E6586E-CD99-894F-B6A3-C0EC29DCE8B3}"/>
              </a:ext>
            </a:extLst>
          </p:cNvPr>
          <p:cNvSpPr txBox="1"/>
          <p:nvPr/>
        </p:nvSpPr>
        <p:spPr>
          <a:xfrm>
            <a:off x="10326560" y="2336926"/>
            <a:ext cx="18827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Electronic</a:t>
            </a:r>
          </a:p>
          <a:p>
            <a:r>
              <a:rPr lang="en-US" dirty="0"/>
              <a:t>Health Record</a:t>
            </a: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F574B38A-A8A4-1A4E-B52A-8FE45CFFE0A5}"/>
              </a:ext>
            </a:extLst>
          </p:cNvPr>
          <p:cNvSpPr txBox="1"/>
          <p:nvPr/>
        </p:nvSpPr>
        <p:spPr>
          <a:xfrm>
            <a:off x="3633253" y="6059330"/>
            <a:ext cx="2998563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rgbClr val="00B050"/>
                </a:solidFill>
              </a:rPr>
              <a:t>Within scope of this IG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88FC30E6-0722-0641-A845-9D7B8824BC38}"/>
              </a:ext>
            </a:extLst>
          </p:cNvPr>
          <p:cNvSpPr/>
          <p:nvPr/>
        </p:nvSpPr>
        <p:spPr>
          <a:xfrm>
            <a:off x="3530515" y="4513383"/>
            <a:ext cx="8472799" cy="2061588"/>
          </a:xfrm>
          <a:prstGeom prst="rect">
            <a:avLst/>
          </a:prstGeom>
          <a:noFill/>
          <a:ln w="6985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2A447095-8D26-B646-867C-A0E8C156E44F}"/>
              </a:ext>
            </a:extLst>
          </p:cNvPr>
          <p:cNvSpPr txBox="1"/>
          <p:nvPr/>
        </p:nvSpPr>
        <p:spPr>
          <a:xfrm>
            <a:off x="3563056" y="1859746"/>
            <a:ext cx="3493959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rgbClr val="FF0000"/>
                </a:solidFill>
              </a:rPr>
              <a:t>Outside scope of this IG</a:t>
            </a: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D8777C85-C0E1-6440-BFB3-9CD0DB206C04}"/>
              </a:ext>
            </a:extLst>
          </p:cNvPr>
          <p:cNvSpPr/>
          <p:nvPr/>
        </p:nvSpPr>
        <p:spPr>
          <a:xfrm>
            <a:off x="3530515" y="1875468"/>
            <a:ext cx="8472799" cy="2579835"/>
          </a:xfrm>
          <a:prstGeom prst="rect">
            <a:avLst/>
          </a:prstGeom>
          <a:noFill/>
          <a:ln w="698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143230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7769</TotalTime>
  <Words>165</Words>
  <Application>Microsoft Macintosh PowerPoint</Application>
  <PresentationFormat>Widescreen</PresentationFormat>
  <Paragraphs>55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Formulary Service – Med Copays under Health Plan</vt:lpstr>
      <vt:lpstr>Formulary Service – Shopping for Health Plans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David Hill</dc:creator>
  <cp:lastModifiedBy>Kravitz, Saul A.</cp:lastModifiedBy>
  <cp:revision>9</cp:revision>
  <dcterms:created xsi:type="dcterms:W3CDTF">2019-04-30T14:59:50Z</dcterms:created>
  <dcterms:modified xsi:type="dcterms:W3CDTF">2019-09-12T20:50:12Z</dcterms:modified>
</cp:coreProperties>
</file>