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  <p:sldId id="4860" r:id="rId5"/>
    <p:sldId id="4863" r:id="rId6"/>
    <p:sldId id="4864" r:id="rId7"/>
    <p:sldId id="48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4" d="100"/>
          <a:sy n="94" d="100"/>
        </p:scale>
        <p:origin x="6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2C471-8ABD-4BC0-9CCA-028448508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5FE536-DB66-4716-B3E0-446BC50BF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D308B-8589-4BBE-970D-737CCAFE3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C4EF5-3781-463A-8BBC-E476F126E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59E0C-601C-45DC-B7D9-0AD2AFC76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4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2A35-3214-4811-9F30-6AA492A93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0A0F65-8CC4-44FD-BF30-9345C2157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39D73-8CDD-4985-A30E-57EB586EB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13849-1BC3-4DD2-B5C0-9AA4B723B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426F-351F-42AC-AA0A-16B713665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43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84A607-5646-44B6-A80A-7C30FC2CBE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010723-749F-4C06-B8B2-4CFEEB4B5B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91C5A-3C8B-475C-A535-580DC3FF5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85E4F-B7E9-42D1-B94B-C2EB4679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ED1D8-B4D2-498A-858D-69AB84B4F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22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-Column Text">
  <p:cSld name="1-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Google Shape;37;p14"/>
          <p:cNvCxnSpPr/>
          <p:nvPr/>
        </p:nvCxnSpPr>
        <p:spPr>
          <a:xfrm>
            <a:off x="609600" y="275167"/>
            <a:ext cx="0" cy="1043517"/>
          </a:xfrm>
          <a:prstGeom prst="straightConnector1">
            <a:avLst/>
          </a:prstGeom>
          <a:noFill/>
          <a:ln w="412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818196" y="274639"/>
            <a:ext cx="10972800" cy="104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>
                <a:solidFill>
                  <a:srgbClr val="EC2227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819150" y="1513192"/>
            <a:ext cx="10971844" cy="4501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507987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74121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667"/>
            </a:lvl2pPr>
            <a:lvl3pPr marL="1828754" lvl="2" indent="-457189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57189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2400"/>
            </a:lvl4pPr>
            <a:lvl5pPr marL="3047924" lvl="4" indent="-457189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2400"/>
            </a:lvl5pPr>
            <a:lvl6pPr marL="3657509" lvl="5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0" name="Google Shape;4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Google Shape;41;p14"/>
          <p:cNvCxnSpPr/>
          <p:nvPr/>
        </p:nvCxnSpPr>
        <p:spPr>
          <a:xfrm>
            <a:off x="1305984" y="6184900"/>
            <a:ext cx="0" cy="510117"/>
          </a:xfrm>
          <a:prstGeom prst="straightConnector1">
            <a:avLst/>
          </a:prstGeom>
          <a:noFill/>
          <a:ln w="9525" cap="flat" cmpd="sng">
            <a:solidFill>
              <a:srgbClr val="3D302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" name="Google Shape;42;p14"/>
          <p:cNvCxnSpPr/>
          <p:nvPr/>
        </p:nvCxnSpPr>
        <p:spPr>
          <a:xfrm>
            <a:off x="10174816" y="6389683"/>
            <a:ext cx="459317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" name="Google Shape;43;p14"/>
          <p:cNvSpPr txBox="1">
            <a:spLocks noGrp="1"/>
          </p:cNvSpPr>
          <p:nvPr>
            <p:ph type="ftr" idx="11"/>
          </p:nvPr>
        </p:nvSpPr>
        <p:spPr>
          <a:xfrm>
            <a:off x="1600201" y="6390217"/>
            <a:ext cx="6040967" cy="211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4" name="Google Shape;44;p14"/>
          <p:cNvSpPr txBox="1">
            <a:spLocks noGrp="1"/>
          </p:cNvSpPr>
          <p:nvPr>
            <p:ph type="sldNum" idx="12"/>
          </p:nvPr>
        </p:nvSpPr>
        <p:spPr>
          <a:xfrm>
            <a:off x="10217150" y="6411413"/>
            <a:ext cx="361951" cy="211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9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5" name="Google Shape;4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65957" y="6036324"/>
            <a:ext cx="445587" cy="6586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260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5655F-8AD7-49B7-864B-84ED1BAA7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6A36-E5FD-4656-A0E7-F6250CE5F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802A7-4C45-4711-8A6F-386F421F1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A0171-AE56-4E43-AE8B-63B4D0D53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9F959-AAE6-40F6-832C-FDD7A6FA8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9D731-1400-47B5-B61E-DAAFA655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C3D94-B03F-4E08-8370-710A965C3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B172C-6CFA-4099-AAA8-705A60FF3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F2061-27F4-465A-9CC1-0842CADD4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6511C-A266-4D5C-9E74-05D3E0AA8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7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1984E-3CA0-4256-89E0-468EDC00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F5977-8759-40AD-8BB4-B56843CE3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81D079-70E3-4A55-9F39-9699E5F4B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0A599-C42E-46FB-811F-4F3437D6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B7A17-E7CD-43B7-8B18-4BAF28E9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FDA6-00C0-40D5-BBE2-E72EEF1D8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9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4D07B-0796-4C86-8BA5-500FE3665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AE8F5-ED71-4E29-93B7-841BFC471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50B52-AD40-4B7F-933E-03218BF1E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FB1B74-1B77-4D8C-AC9E-31BE2AF687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E56BBB-4170-4E98-9346-571603CF9B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D17DED-4552-4E30-9AAB-D18FED4C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4FA11C-9623-46DF-92D6-85D2B2050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78936E-99A9-4664-8CBD-320F94D5B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0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147DC-241F-4A73-986C-C700F2B67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D9A285-08B3-4451-8B76-3741EB412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D088A-F436-4BD5-9AF3-8D63AB46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663CC4-0FF3-4EC8-B82D-73D0EFECC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2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7EFEB6-26E6-403B-B57E-DCB5A5ADC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AF2848-9469-4DC7-8318-AF6FAAAE3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EFB9F-70A9-4DBB-9BB2-30B7FD8A6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1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B4941-84C7-4822-89E5-559842B6B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4493A-5C53-4B18-8A7D-C78848FCA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BEBFF9-2C6F-4316-8190-08DA74D82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0D3B4-68F5-4646-8219-9A9F2445E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E135-CC16-4174-BE4C-C041E4C31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22CE8-7343-46D5-9B7B-405E1762C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10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E3D24-186B-4B3E-9E00-B541A76FD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79FF80-C813-4C3A-84A0-C02AD5B06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018108-501C-4F40-BB07-96160F426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999B93-E679-44B8-8E1A-832BD20E7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AFE3DE-7D8B-4EA1-8F84-7C3F2CC4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FC2C6-AFC0-4343-84FB-9F32181CB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4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E3928A-EA8F-4245-A898-E868128A8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1224BC-AEF5-4441-AD1F-4CF1BE9DB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6B7AF-B75A-42D9-AE74-D13CE8734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33FE8-8021-45D4-B0C5-0B5FC73F013B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11145-1556-42B2-8B84-1EFC41A03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54E1E-1A90-46E8-A508-3FEC9199B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8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AECF9-89E2-4946-9684-BE18EDC3F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E8F56-E215-4682-B688-104599198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NOTE: The source for the other diagrams on the home page is in the FHIR Quality Measure IG repository</a:t>
            </a:r>
          </a:p>
        </p:txBody>
      </p:sp>
    </p:spTree>
    <p:extLst>
      <p:ext uri="{BB962C8B-B14F-4D97-AF65-F5344CB8AC3E}">
        <p14:creationId xmlns:p14="http://schemas.microsoft.com/office/powerpoint/2010/main" val="375566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8A5242D-B367-4DA5-A846-46385B7F4058}"/>
              </a:ext>
            </a:extLst>
          </p:cNvPr>
          <p:cNvSpPr/>
          <p:nvPr/>
        </p:nvSpPr>
        <p:spPr>
          <a:xfrm>
            <a:off x="6294329" y="1355062"/>
            <a:ext cx="2624959" cy="2555549"/>
          </a:xfrm>
          <a:prstGeom prst="roundRect">
            <a:avLst>
              <a:gd name="adj" fmla="val 790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4359B2-FBCE-45C5-9985-DB046BCC1F55}"/>
              </a:ext>
            </a:extLst>
          </p:cNvPr>
          <p:cNvSpPr/>
          <p:nvPr/>
        </p:nvSpPr>
        <p:spPr>
          <a:xfrm>
            <a:off x="3347439" y="1355063"/>
            <a:ext cx="2624959" cy="2555549"/>
          </a:xfrm>
          <a:prstGeom prst="roundRect">
            <a:avLst>
              <a:gd name="adj" fmla="val 790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E8C27C6-A8F7-4EB1-AC17-256FCEF52D75}"/>
              </a:ext>
            </a:extLst>
          </p:cNvPr>
          <p:cNvSpPr/>
          <p:nvPr/>
        </p:nvSpPr>
        <p:spPr>
          <a:xfrm>
            <a:off x="2554014" y="2238702"/>
            <a:ext cx="1734208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Providers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CA6A54-71B1-49F3-9E4E-30782D630A40}"/>
              </a:ext>
            </a:extLst>
          </p:cNvPr>
          <p:cNvSpPr/>
          <p:nvPr/>
        </p:nvSpPr>
        <p:spPr>
          <a:xfrm>
            <a:off x="5260427" y="2238701"/>
            <a:ext cx="1734208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Aggregators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59D8396-DEA9-4AB0-8899-46A551BA2B7D}"/>
              </a:ext>
            </a:extLst>
          </p:cNvPr>
          <p:cNvSpPr/>
          <p:nvPr/>
        </p:nvSpPr>
        <p:spPr>
          <a:xfrm>
            <a:off x="7966840" y="2238701"/>
            <a:ext cx="1734208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Receivers</a:t>
            </a:r>
          </a:p>
        </p:txBody>
      </p:sp>
      <p:sp>
        <p:nvSpPr>
          <p:cNvPr id="10" name="Arrow: Circular 9">
            <a:extLst>
              <a:ext uri="{FF2B5EF4-FFF2-40B4-BE49-F238E27FC236}">
                <a16:creationId xmlns:a16="http://schemas.microsoft.com/office/drawing/2014/main" id="{FA4DF3AE-0825-48AC-9219-F02047D72F65}"/>
              </a:ext>
            </a:extLst>
          </p:cNvPr>
          <p:cNvSpPr/>
          <p:nvPr/>
        </p:nvSpPr>
        <p:spPr>
          <a:xfrm>
            <a:off x="3907221" y="1654431"/>
            <a:ext cx="1734208" cy="978408"/>
          </a:xfrm>
          <a:prstGeom prst="circularArrow">
            <a:avLst>
              <a:gd name="adj1" fmla="val 3309"/>
              <a:gd name="adj2" fmla="val 697099"/>
              <a:gd name="adj3" fmla="val 21018354"/>
              <a:gd name="adj4" fmla="val 10760252"/>
              <a:gd name="adj5" fmla="val 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row: Circular 10">
            <a:extLst>
              <a:ext uri="{FF2B5EF4-FFF2-40B4-BE49-F238E27FC236}">
                <a16:creationId xmlns:a16="http://schemas.microsoft.com/office/drawing/2014/main" id="{5225920C-D0FE-4BBF-8781-6A11E40B3DEF}"/>
              </a:ext>
            </a:extLst>
          </p:cNvPr>
          <p:cNvSpPr/>
          <p:nvPr/>
        </p:nvSpPr>
        <p:spPr>
          <a:xfrm rot="10800000">
            <a:off x="3907220" y="2632840"/>
            <a:ext cx="1734208" cy="978408"/>
          </a:xfrm>
          <a:prstGeom prst="circularArrow">
            <a:avLst>
              <a:gd name="adj1" fmla="val 3309"/>
              <a:gd name="adj2" fmla="val 697099"/>
              <a:gd name="adj3" fmla="val 21018354"/>
              <a:gd name="adj4" fmla="val 10760252"/>
              <a:gd name="adj5" fmla="val 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729B8AD1-13E9-444A-B7CD-6C4120D04F71}"/>
              </a:ext>
            </a:extLst>
          </p:cNvPr>
          <p:cNvSpPr/>
          <p:nvPr/>
        </p:nvSpPr>
        <p:spPr>
          <a:xfrm>
            <a:off x="2609021" y="3758793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81DD1B9B-200A-438F-A0E4-6C248ED5CD59}"/>
              </a:ext>
            </a:extLst>
          </p:cNvPr>
          <p:cNvSpPr/>
          <p:nvPr/>
        </p:nvSpPr>
        <p:spPr>
          <a:xfrm>
            <a:off x="3587429" y="3758793"/>
            <a:ext cx="978408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08BA4365-A150-4FD6-9FEF-8FA2C956CAF6}"/>
              </a:ext>
            </a:extLst>
          </p:cNvPr>
          <p:cNvSpPr/>
          <p:nvPr/>
        </p:nvSpPr>
        <p:spPr>
          <a:xfrm>
            <a:off x="4565837" y="3758793"/>
            <a:ext cx="978408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3B8A07A9-79C6-4050-8CE1-EF7EAEFD078B}"/>
              </a:ext>
            </a:extLst>
          </p:cNvPr>
          <p:cNvSpPr/>
          <p:nvPr/>
        </p:nvSpPr>
        <p:spPr>
          <a:xfrm>
            <a:off x="5544245" y="3758793"/>
            <a:ext cx="978408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row: Notched Right 19">
            <a:extLst>
              <a:ext uri="{FF2B5EF4-FFF2-40B4-BE49-F238E27FC236}">
                <a16:creationId xmlns:a16="http://schemas.microsoft.com/office/drawing/2014/main" id="{71AA151A-D77F-4A87-9B7C-4C202BBB397A}"/>
              </a:ext>
            </a:extLst>
          </p:cNvPr>
          <p:cNvSpPr/>
          <p:nvPr/>
        </p:nvSpPr>
        <p:spPr>
          <a:xfrm>
            <a:off x="6500175" y="3516477"/>
            <a:ext cx="988919" cy="969264"/>
          </a:xfrm>
          <a:prstGeom prst="notchedRightArrow">
            <a:avLst>
              <a:gd name="adj1" fmla="val 50000"/>
              <a:gd name="adj2" fmla="val 548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48BFB20-858B-407A-8813-88683EF0ED4F}"/>
              </a:ext>
            </a:extLst>
          </p:cNvPr>
          <p:cNvSpPr/>
          <p:nvPr/>
        </p:nvSpPr>
        <p:spPr>
          <a:xfrm>
            <a:off x="7076088" y="2585544"/>
            <a:ext cx="809298" cy="945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0ACF03-3E21-4783-A1BC-2E6A3F24CB67}"/>
              </a:ext>
            </a:extLst>
          </p:cNvPr>
          <p:cNvSpPr txBox="1"/>
          <p:nvPr/>
        </p:nvSpPr>
        <p:spPr>
          <a:xfrm>
            <a:off x="3767029" y="973328"/>
            <a:ext cx="201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Exchange Scenarios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19C991-B75E-4E1C-82AB-C8912DED7F00}"/>
              </a:ext>
            </a:extLst>
          </p:cNvPr>
          <p:cNvSpPr txBox="1"/>
          <p:nvPr/>
        </p:nvSpPr>
        <p:spPr>
          <a:xfrm>
            <a:off x="6599513" y="982898"/>
            <a:ext cx="2054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Reporting Scenarios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74DC83-FDAC-4BE4-B479-F9CA0E1AD844}"/>
              </a:ext>
            </a:extLst>
          </p:cNvPr>
          <p:cNvSpPr txBox="1"/>
          <p:nvPr/>
        </p:nvSpPr>
        <p:spPr>
          <a:xfrm>
            <a:off x="4027223" y="4255626"/>
            <a:ext cx="2209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Period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999BC3-731A-4D2B-9BCD-2F45DFA49C48}"/>
              </a:ext>
            </a:extLst>
          </p:cNvPr>
          <p:cNvSpPr txBox="1"/>
          <p:nvPr/>
        </p:nvSpPr>
        <p:spPr>
          <a:xfrm>
            <a:off x="188663" y="201721"/>
            <a:ext cx="278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Quality Reporting Scenarios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12D3CEE-27B0-4207-97AA-96A4BCA75AD0}"/>
              </a:ext>
            </a:extLst>
          </p:cNvPr>
          <p:cNvSpPr/>
          <p:nvPr/>
        </p:nvSpPr>
        <p:spPr>
          <a:xfrm>
            <a:off x="2970963" y="4773105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D078174-DD93-4B60-9E10-D033CB23A4AC}"/>
              </a:ext>
            </a:extLst>
          </p:cNvPr>
          <p:cNvSpPr/>
          <p:nvPr/>
        </p:nvSpPr>
        <p:spPr>
          <a:xfrm>
            <a:off x="2970963" y="5297152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1A1A947-A48B-4F73-B101-F4DEB368CFD1}"/>
              </a:ext>
            </a:extLst>
          </p:cNvPr>
          <p:cNvSpPr/>
          <p:nvPr/>
        </p:nvSpPr>
        <p:spPr>
          <a:xfrm>
            <a:off x="2970963" y="5821199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6A7B3C-087B-4086-B8CF-BC973DE13751}"/>
              </a:ext>
            </a:extLst>
          </p:cNvPr>
          <p:cNvSpPr/>
          <p:nvPr/>
        </p:nvSpPr>
        <p:spPr>
          <a:xfrm>
            <a:off x="6033449" y="4763078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85EDC90-8346-42AF-973D-DFB42CF7DC56}"/>
              </a:ext>
            </a:extLst>
          </p:cNvPr>
          <p:cNvSpPr/>
          <p:nvPr/>
        </p:nvSpPr>
        <p:spPr>
          <a:xfrm>
            <a:off x="6033449" y="5290488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9283339-11C6-4E92-841E-B25BDA2A2054}"/>
              </a:ext>
            </a:extLst>
          </p:cNvPr>
          <p:cNvSpPr/>
          <p:nvPr/>
        </p:nvSpPr>
        <p:spPr>
          <a:xfrm>
            <a:off x="6033449" y="5814535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936F3F-CEDB-4BD7-9BDE-1379D8563790}"/>
              </a:ext>
            </a:extLst>
          </p:cNvPr>
          <p:cNvSpPr txBox="1"/>
          <p:nvPr/>
        </p:nvSpPr>
        <p:spPr>
          <a:xfrm>
            <a:off x="3464757" y="4773105"/>
            <a:ext cx="1337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Submit Data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EC4D0D-AD37-4542-9E9E-509CC721F37E}"/>
              </a:ext>
            </a:extLst>
          </p:cNvPr>
          <p:cNvSpPr txBox="1"/>
          <p:nvPr/>
        </p:nvSpPr>
        <p:spPr>
          <a:xfrm>
            <a:off x="3453535" y="5303720"/>
            <a:ext cx="131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Collect Data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220F5C-FA4B-4797-90DD-A97C755C3F4D}"/>
              </a:ext>
            </a:extLst>
          </p:cNvPr>
          <p:cNvSpPr txBox="1"/>
          <p:nvPr/>
        </p:nvSpPr>
        <p:spPr>
          <a:xfrm>
            <a:off x="3464757" y="5835429"/>
            <a:ext cx="134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CAC1126-8A72-43E0-81B6-CDB1970A707E}"/>
              </a:ext>
            </a:extLst>
          </p:cNvPr>
          <p:cNvSpPr txBox="1"/>
          <p:nvPr/>
        </p:nvSpPr>
        <p:spPr>
          <a:xfrm>
            <a:off x="6548289" y="4746955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Individual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F38669-ACCD-4463-89D1-B738E5C4071D}"/>
              </a:ext>
            </a:extLst>
          </p:cNvPr>
          <p:cNvSpPr txBox="1"/>
          <p:nvPr/>
        </p:nvSpPr>
        <p:spPr>
          <a:xfrm>
            <a:off x="6537067" y="5277570"/>
            <a:ext cx="107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76EA77-8354-472A-B825-A49D042C6325}"/>
              </a:ext>
            </a:extLst>
          </p:cNvPr>
          <p:cNvSpPr txBox="1"/>
          <p:nvPr/>
        </p:nvSpPr>
        <p:spPr>
          <a:xfrm>
            <a:off x="6548289" y="5809279"/>
            <a:ext cx="121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List</a:t>
            </a:r>
          </a:p>
        </p:txBody>
      </p:sp>
    </p:spTree>
    <p:extLst>
      <p:ext uri="{BB962C8B-B14F-4D97-AF65-F5344CB8AC3E}">
        <p14:creationId xmlns:p14="http://schemas.microsoft.com/office/powerpoint/2010/main" val="1551355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8A5242D-B367-4DA5-A846-46385B7F4058}"/>
              </a:ext>
            </a:extLst>
          </p:cNvPr>
          <p:cNvSpPr/>
          <p:nvPr/>
        </p:nvSpPr>
        <p:spPr>
          <a:xfrm>
            <a:off x="5677417" y="1368040"/>
            <a:ext cx="3516244" cy="3774892"/>
          </a:xfrm>
          <a:prstGeom prst="roundRect">
            <a:avLst>
              <a:gd name="adj" fmla="val 790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4359B2-FBCE-45C5-9985-DB046BCC1F55}"/>
              </a:ext>
            </a:extLst>
          </p:cNvPr>
          <p:cNvSpPr/>
          <p:nvPr/>
        </p:nvSpPr>
        <p:spPr>
          <a:xfrm>
            <a:off x="1677418" y="1368040"/>
            <a:ext cx="3638342" cy="3774892"/>
          </a:xfrm>
          <a:prstGeom prst="roundRect">
            <a:avLst>
              <a:gd name="adj" fmla="val 790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59D8396-DEA9-4AB0-8899-46A551BA2B7D}"/>
              </a:ext>
            </a:extLst>
          </p:cNvPr>
          <p:cNvSpPr/>
          <p:nvPr/>
        </p:nvSpPr>
        <p:spPr>
          <a:xfrm>
            <a:off x="8341256" y="2610429"/>
            <a:ext cx="1822429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Receivers</a:t>
            </a:r>
          </a:p>
        </p:txBody>
      </p:sp>
      <p:sp>
        <p:nvSpPr>
          <p:cNvPr id="10" name="Arrow: Circular 9">
            <a:extLst>
              <a:ext uri="{FF2B5EF4-FFF2-40B4-BE49-F238E27FC236}">
                <a16:creationId xmlns:a16="http://schemas.microsoft.com/office/drawing/2014/main" id="{FA4DF3AE-0825-48AC-9219-F02047D72F65}"/>
              </a:ext>
            </a:extLst>
          </p:cNvPr>
          <p:cNvSpPr/>
          <p:nvPr/>
        </p:nvSpPr>
        <p:spPr>
          <a:xfrm>
            <a:off x="2479210" y="1938971"/>
            <a:ext cx="2604948" cy="1261007"/>
          </a:xfrm>
          <a:prstGeom prst="circularArrow">
            <a:avLst>
              <a:gd name="adj1" fmla="val 3309"/>
              <a:gd name="adj2" fmla="val 761917"/>
              <a:gd name="adj3" fmla="val 21018354"/>
              <a:gd name="adj4" fmla="val 10666627"/>
              <a:gd name="adj5" fmla="val 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Arrow: Circular 10">
            <a:extLst>
              <a:ext uri="{FF2B5EF4-FFF2-40B4-BE49-F238E27FC236}">
                <a16:creationId xmlns:a16="http://schemas.microsoft.com/office/drawing/2014/main" id="{5225920C-D0FE-4BBF-8781-6A11E40B3DEF}"/>
              </a:ext>
            </a:extLst>
          </p:cNvPr>
          <p:cNvSpPr/>
          <p:nvPr/>
        </p:nvSpPr>
        <p:spPr>
          <a:xfrm rot="10800000">
            <a:off x="2455989" y="2785132"/>
            <a:ext cx="2628169" cy="1356979"/>
          </a:xfrm>
          <a:prstGeom prst="circularArrow">
            <a:avLst>
              <a:gd name="adj1" fmla="val 3309"/>
              <a:gd name="adj2" fmla="val 697099"/>
              <a:gd name="adj3" fmla="val 21018354"/>
              <a:gd name="adj4" fmla="val 10650853"/>
              <a:gd name="adj5" fmla="val 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48BFB20-858B-407A-8813-88683EF0ED4F}"/>
              </a:ext>
            </a:extLst>
          </p:cNvPr>
          <p:cNvSpPr/>
          <p:nvPr/>
        </p:nvSpPr>
        <p:spPr>
          <a:xfrm>
            <a:off x="6339588" y="2960868"/>
            <a:ext cx="1955225" cy="117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0ACF03-3E21-4783-A1BC-2E6A3F24CB67}"/>
              </a:ext>
            </a:extLst>
          </p:cNvPr>
          <p:cNvSpPr txBox="1"/>
          <p:nvPr/>
        </p:nvSpPr>
        <p:spPr>
          <a:xfrm>
            <a:off x="2329474" y="5253698"/>
            <a:ext cx="208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Exchange Scenarios: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19C991-B75E-4E1C-82AB-C8912DED7F00}"/>
              </a:ext>
            </a:extLst>
          </p:cNvPr>
          <p:cNvSpPr txBox="1"/>
          <p:nvPr/>
        </p:nvSpPr>
        <p:spPr>
          <a:xfrm>
            <a:off x="6339588" y="5259860"/>
            <a:ext cx="2129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Reporting Scenarios:</a:t>
            </a:r>
          </a:p>
          <a:p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3557E3-0CAD-984F-A138-ED1F380E79BA}"/>
              </a:ext>
            </a:extLst>
          </p:cNvPr>
          <p:cNvGrpSpPr/>
          <p:nvPr/>
        </p:nvGrpSpPr>
        <p:grpSpPr>
          <a:xfrm>
            <a:off x="1373867" y="883408"/>
            <a:ext cx="4965722" cy="969264"/>
            <a:chOff x="1458252" y="478790"/>
            <a:chExt cx="4880073" cy="969264"/>
          </a:xfrm>
        </p:grpSpPr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729B8AD1-13E9-444A-B7CD-6C4120D04F71}"/>
                </a:ext>
              </a:extLst>
            </p:cNvPr>
            <p:cNvSpPr/>
            <p:nvPr/>
          </p:nvSpPr>
          <p:spPr>
            <a:xfrm>
              <a:off x="1458252" y="721106"/>
              <a:ext cx="978408" cy="48463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Chevron 13">
              <a:extLst>
                <a:ext uri="{FF2B5EF4-FFF2-40B4-BE49-F238E27FC236}">
                  <a16:creationId xmlns:a16="http://schemas.microsoft.com/office/drawing/2014/main" id="{81DD1B9B-200A-438F-A0E4-6C248ED5CD59}"/>
                </a:ext>
              </a:extLst>
            </p:cNvPr>
            <p:cNvSpPr/>
            <p:nvPr/>
          </p:nvSpPr>
          <p:spPr>
            <a:xfrm>
              <a:off x="2436660" y="721106"/>
              <a:ext cx="978408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08BA4365-A150-4FD6-9FEF-8FA2C956CAF6}"/>
                </a:ext>
              </a:extLst>
            </p:cNvPr>
            <p:cNvSpPr/>
            <p:nvPr/>
          </p:nvSpPr>
          <p:spPr>
            <a:xfrm>
              <a:off x="3415068" y="721106"/>
              <a:ext cx="978408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3B8A07A9-79C6-4050-8CE1-EF7EAEFD078B}"/>
                </a:ext>
              </a:extLst>
            </p:cNvPr>
            <p:cNvSpPr/>
            <p:nvPr/>
          </p:nvSpPr>
          <p:spPr>
            <a:xfrm>
              <a:off x="4393476" y="721106"/>
              <a:ext cx="978408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Arrow: Notched Right 19">
              <a:extLst>
                <a:ext uri="{FF2B5EF4-FFF2-40B4-BE49-F238E27FC236}">
                  <a16:creationId xmlns:a16="http://schemas.microsoft.com/office/drawing/2014/main" id="{71AA151A-D77F-4A87-9B7C-4C202BBB397A}"/>
                </a:ext>
              </a:extLst>
            </p:cNvPr>
            <p:cNvSpPr/>
            <p:nvPr/>
          </p:nvSpPr>
          <p:spPr>
            <a:xfrm>
              <a:off x="5349406" y="478790"/>
              <a:ext cx="988919" cy="969264"/>
            </a:xfrm>
            <a:prstGeom prst="notchedRightArrow">
              <a:avLst>
                <a:gd name="adj1" fmla="val 50000"/>
                <a:gd name="adj2" fmla="val 5488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974DC83-FDAC-4BE4-B479-F9CA0E1AD844}"/>
              </a:ext>
            </a:extLst>
          </p:cNvPr>
          <p:cNvSpPr txBox="1"/>
          <p:nvPr/>
        </p:nvSpPr>
        <p:spPr>
          <a:xfrm>
            <a:off x="2444949" y="776751"/>
            <a:ext cx="2209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Period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999BC3-731A-4D2B-9BCD-2F45DFA49C48}"/>
              </a:ext>
            </a:extLst>
          </p:cNvPr>
          <p:cNvSpPr txBox="1"/>
          <p:nvPr/>
        </p:nvSpPr>
        <p:spPr>
          <a:xfrm>
            <a:off x="188663" y="201721"/>
            <a:ext cx="278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Quality Reporting Scenarios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B6DA874-73EC-BD4A-B710-73713864466C}"/>
              </a:ext>
            </a:extLst>
          </p:cNvPr>
          <p:cNvGrpSpPr/>
          <p:nvPr/>
        </p:nvGrpSpPr>
        <p:grpSpPr>
          <a:xfrm>
            <a:off x="6497766" y="3500792"/>
            <a:ext cx="1913447" cy="918761"/>
            <a:chOff x="6796559" y="3235267"/>
            <a:chExt cx="1913447" cy="918761"/>
          </a:xfrm>
        </p:grpSpPr>
        <p:sp>
          <p:nvSpPr>
            <p:cNvPr id="59" name="Snip Single Corner Rectangle 58">
              <a:extLst>
                <a:ext uri="{FF2B5EF4-FFF2-40B4-BE49-F238E27FC236}">
                  <a16:creationId xmlns:a16="http://schemas.microsoft.com/office/drawing/2014/main" id="{A57D1F6A-D447-164F-A432-DFE0DA3047FB}"/>
                </a:ext>
              </a:extLst>
            </p:cNvPr>
            <p:cNvSpPr/>
            <p:nvPr/>
          </p:nvSpPr>
          <p:spPr>
            <a:xfrm>
              <a:off x="6843003" y="3235267"/>
              <a:ext cx="1702641" cy="918761"/>
            </a:xfrm>
            <a:prstGeom prst="snip1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CAC1126-8A72-43E0-81B6-CDB1970A707E}"/>
                </a:ext>
              </a:extLst>
            </p:cNvPr>
            <p:cNvSpPr txBox="1"/>
            <p:nvPr/>
          </p:nvSpPr>
          <p:spPr>
            <a:xfrm>
              <a:off x="6811245" y="3241146"/>
              <a:ext cx="15920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ourier" pitchFamily="2" charset="0"/>
                </a:rPr>
                <a:t>individual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F38669-ACCD-4463-89D1-B738E5C4071D}"/>
                </a:ext>
              </a:extLst>
            </p:cNvPr>
            <p:cNvSpPr txBox="1"/>
            <p:nvPr/>
          </p:nvSpPr>
          <p:spPr>
            <a:xfrm>
              <a:off x="6811245" y="3528554"/>
              <a:ext cx="12800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ourier" pitchFamily="2" charset="0"/>
                </a:rPr>
                <a:t>summary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176EA77-8354-472A-B825-A49D042C6325}"/>
                </a:ext>
              </a:extLst>
            </p:cNvPr>
            <p:cNvSpPr txBox="1"/>
            <p:nvPr/>
          </p:nvSpPr>
          <p:spPr>
            <a:xfrm>
              <a:off x="6796559" y="3815474"/>
              <a:ext cx="19134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ourier" pitchFamily="2" charset="0"/>
                </a:rPr>
                <a:t>patient-list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C7C10D4D-E94F-E142-91D7-2B14A108A1E4}"/>
              </a:ext>
            </a:extLst>
          </p:cNvPr>
          <p:cNvSpPr txBox="1"/>
          <p:nvPr/>
        </p:nvSpPr>
        <p:spPr>
          <a:xfrm>
            <a:off x="1517598" y="5602473"/>
            <a:ext cx="3837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Submit Data, Collect Data, Subscription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EEC9073-E7FB-DE4B-9FC4-E36D1CFA9550}"/>
              </a:ext>
            </a:extLst>
          </p:cNvPr>
          <p:cNvGrpSpPr/>
          <p:nvPr/>
        </p:nvGrpSpPr>
        <p:grpSpPr>
          <a:xfrm>
            <a:off x="2707669" y="4207298"/>
            <a:ext cx="2124808" cy="664084"/>
            <a:chOff x="2862110" y="2885008"/>
            <a:chExt cx="2247060" cy="583024"/>
          </a:xfrm>
        </p:grpSpPr>
        <p:sp>
          <p:nvSpPr>
            <p:cNvPr id="9" name="Snip Single Corner Rectangle 8">
              <a:extLst>
                <a:ext uri="{FF2B5EF4-FFF2-40B4-BE49-F238E27FC236}">
                  <a16:creationId xmlns:a16="http://schemas.microsoft.com/office/drawing/2014/main" id="{0854D18C-8904-5248-9E54-B9A7993466BA}"/>
                </a:ext>
              </a:extLst>
            </p:cNvPr>
            <p:cNvSpPr/>
            <p:nvPr/>
          </p:nvSpPr>
          <p:spPr>
            <a:xfrm>
              <a:off x="2862110" y="2885008"/>
              <a:ext cx="2247060" cy="583024"/>
            </a:xfrm>
            <a:prstGeom prst="snip1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112CC0E-364C-4B40-941C-ECFBE718FD91}"/>
                </a:ext>
              </a:extLst>
            </p:cNvPr>
            <p:cNvSpPr txBox="1"/>
            <p:nvPr/>
          </p:nvSpPr>
          <p:spPr>
            <a:xfrm>
              <a:off x="2921276" y="3024531"/>
              <a:ext cx="2153285" cy="2972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" pitchFamily="2" charset="0"/>
                </a:rPr>
                <a:t>data-collection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0579A05-9DD2-BC46-8BE8-67B089111F3E}"/>
              </a:ext>
            </a:extLst>
          </p:cNvPr>
          <p:cNvSpPr txBox="1"/>
          <p:nvPr/>
        </p:nvSpPr>
        <p:spPr>
          <a:xfrm>
            <a:off x="7017426" y="5599276"/>
            <a:ext cx="698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CA6A54-71B1-49F3-9E4E-30782D630A40}"/>
              </a:ext>
            </a:extLst>
          </p:cNvPr>
          <p:cNvSpPr/>
          <p:nvPr/>
        </p:nvSpPr>
        <p:spPr>
          <a:xfrm>
            <a:off x="4470314" y="2613368"/>
            <a:ext cx="1869274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Consumers/</a:t>
            </a:r>
          </a:p>
          <a:p>
            <a:pPr algn="ctr"/>
            <a:r>
              <a:rPr lang="en-US" dirty="0"/>
              <a:t>Reporters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E8C27C6-A8F7-4EB1-AC17-256FCEF52D75}"/>
              </a:ext>
            </a:extLst>
          </p:cNvPr>
          <p:cNvSpPr/>
          <p:nvPr/>
        </p:nvSpPr>
        <p:spPr>
          <a:xfrm>
            <a:off x="1326792" y="2660940"/>
            <a:ext cx="1869274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Producers</a:t>
            </a:r>
          </a:p>
        </p:txBody>
      </p:sp>
    </p:spTree>
    <p:extLst>
      <p:ext uri="{BB962C8B-B14F-4D97-AF65-F5344CB8AC3E}">
        <p14:creationId xmlns:p14="http://schemas.microsoft.com/office/powerpoint/2010/main" val="392783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B12AAC12-A642-2D53-3DF6-D414DD52C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Reporting – Ecosystem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2FDB10-F6A8-9E33-9F1F-5CEA1C5673EA}"/>
              </a:ext>
            </a:extLst>
          </p:cNvPr>
          <p:cNvSpPr/>
          <p:nvPr/>
        </p:nvSpPr>
        <p:spPr>
          <a:xfrm>
            <a:off x="4017197" y="4431398"/>
            <a:ext cx="1539832" cy="9056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Provider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BB428D-92AB-4618-98C2-CBB747702124}"/>
              </a:ext>
            </a:extLst>
          </p:cNvPr>
          <p:cNvSpPr/>
          <p:nvPr/>
        </p:nvSpPr>
        <p:spPr>
          <a:xfrm>
            <a:off x="7096861" y="4431398"/>
            <a:ext cx="1539832" cy="9056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Receiving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414751-0B08-2ED3-7DA0-4F4D86A2B223}"/>
              </a:ext>
            </a:extLst>
          </p:cNvPr>
          <p:cNvSpPr txBox="1"/>
          <p:nvPr/>
        </p:nvSpPr>
        <p:spPr>
          <a:xfrm>
            <a:off x="5012535" y="3234402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Specification</a:t>
            </a:r>
          </a:p>
        </p:txBody>
      </p:sp>
      <p:sp>
        <p:nvSpPr>
          <p:cNvPr id="6" name="Flowchart: Document 5">
            <a:extLst>
              <a:ext uri="{FF2B5EF4-FFF2-40B4-BE49-F238E27FC236}">
                <a16:creationId xmlns:a16="http://schemas.microsoft.com/office/drawing/2014/main" id="{A296F8FE-E234-557D-558C-170B80C964B8}"/>
              </a:ext>
            </a:extLst>
          </p:cNvPr>
          <p:cNvSpPr/>
          <p:nvPr/>
        </p:nvSpPr>
        <p:spPr>
          <a:xfrm>
            <a:off x="5320580" y="3511400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0AB254-30B8-3E51-2314-209F392C4D68}"/>
              </a:ext>
            </a:extLst>
          </p:cNvPr>
          <p:cNvSpPr/>
          <p:nvPr/>
        </p:nvSpPr>
        <p:spPr>
          <a:xfrm>
            <a:off x="5557028" y="1802169"/>
            <a:ext cx="1539833" cy="97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Authority/</a:t>
            </a:r>
          </a:p>
          <a:p>
            <a:pPr algn="ctr"/>
            <a:r>
              <a:rPr lang="en-US" sz="1400" dirty="0"/>
              <a:t>Agency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DC5E0B-23B0-7DB8-4B60-BD2DB5638FC6}"/>
              </a:ext>
            </a:extLst>
          </p:cNvPr>
          <p:cNvSpPr txBox="1"/>
          <p:nvPr/>
        </p:nvSpPr>
        <p:spPr>
          <a:xfrm>
            <a:off x="6013016" y="4228167"/>
            <a:ext cx="60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Report</a:t>
            </a:r>
          </a:p>
        </p:txBody>
      </p:sp>
      <p:sp>
        <p:nvSpPr>
          <p:cNvPr id="9" name="Flowchart: Document 8">
            <a:extLst>
              <a:ext uri="{FF2B5EF4-FFF2-40B4-BE49-F238E27FC236}">
                <a16:creationId xmlns:a16="http://schemas.microsoft.com/office/drawing/2014/main" id="{45158A6F-A091-B4B0-511F-CE190B1AF9B6}"/>
              </a:ext>
            </a:extLst>
          </p:cNvPr>
          <p:cNvSpPr/>
          <p:nvPr/>
        </p:nvSpPr>
        <p:spPr>
          <a:xfrm>
            <a:off x="6135113" y="4505165"/>
            <a:ext cx="364177" cy="377043"/>
          </a:xfrm>
          <a:prstGeom prst="flowChartDocumen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86E584-6C57-05D6-6FBE-B916237EB88D}"/>
              </a:ext>
            </a:extLst>
          </p:cNvPr>
          <p:cNvSpPr/>
          <p:nvPr/>
        </p:nvSpPr>
        <p:spPr>
          <a:xfrm>
            <a:off x="3761448" y="1517808"/>
            <a:ext cx="1539833" cy="97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Measure Specifications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BC7517-50A8-A636-39B7-19F92483F07C}"/>
              </a:ext>
            </a:extLst>
          </p:cNvPr>
          <p:cNvSpPr/>
          <p:nvPr/>
        </p:nvSpPr>
        <p:spPr>
          <a:xfrm>
            <a:off x="2952828" y="2774315"/>
            <a:ext cx="1539833" cy="97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Terminology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9B6449AB-2D86-4BD4-25D0-E1775020076A}"/>
              </a:ext>
            </a:extLst>
          </p:cNvPr>
          <p:cNvSpPr/>
          <p:nvPr/>
        </p:nvSpPr>
        <p:spPr>
          <a:xfrm>
            <a:off x="5837741" y="4991669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8" name="Arrow: Down 47">
            <a:extLst>
              <a:ext uri="{FF2B5EF4-FFF2-40B4-BE49-F238E27FC236}">
                <a16:creationId xmlns:a16="http://schemas.microsoft.com/office/drawing/2014/main" id="{1238D0C3-DAAF-1745-4C96-F1DDBC201139}"/>
              </a:ext>
            </a:extLst>
          </p:cNvPr>
          <p:cNvSpPr/>
          <p:nvPr/>
        </p:nvSpPr>
        <p:spPr>
          <a:xfrm>
            <a:off x="4822694" y="2639293"/>
            <a:ext cx="219605" cy="160426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8D5FE82A-F970-4700-495F-E243EA30201B}"/>
              </a:ext>
            </a:extLst>
          </p:cNvPr>
          <p:cNvSpPr/>
          <p:nvPr/>
        </p:nvSpPr>
        <p:spPr>
          <a:xfrm>
            <a:off x="4146839" y="3868143"/>
            <a:ext cx="219605" cy="41301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284701-321C-08C9-630C-D9F6369C04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63032"/>
            <a:ext cx="1128965" cy="21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17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B61C61F2-038D-B1B0-C85D-12EFCC733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Reporting – IGs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2FDB10-F6A8-9E33-9F1F-5CEA1C5673EA}"/>
              </a:ext>
            </a:extLst>
          </p:cNvPr>
          <p:cNvSpPr/>
          <p:nvPr/>
        </p:nvSpPr>
        <p:spPr>
          <a:xfrm>
            <a:off x="4008549" y="4412281"/>
            <a:ext cx="1539832" cy="9056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Provider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BB428D-92AB-4618-98C2-CBB747702124}"/>
              </a:ext>
            </a:extLst>
          </p:cNvPr>
          <p:cNvSpPr/>
          <p:nvPr/>
        </p:nvSpPr>
        <p:spPr>
          <a:xfrm>
            <a:off x="7088213" y="4412281"/>
            <a:ext cx="1539832" cy="9056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Receiving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414751-0B08-2ED3-7DA0-4F4D86A2B223}"/>
              </a:ext>
            </a:extLst>
          </p:cNvPr>
          <p:cNvSpPr txBox="1"/>
          <p:nvPr/>
        </p:nvSpPr>
        <p:spPr>
          <a:xfrm>
            <a:off x="5003887" y="3215285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Specification</a:t>
            </a:r>
          </a:p>
        </p:txBody>
      </p:sp>
      <p:sp>
        <p:nvSpPr>
          <p:cNvPr id="6" name="Flowchart: Document 5">
            <a:extLst>
              <a:ext uri="{FF2B5EF4-FFF2-40B4-BE49-F238E27FC236}">
                <a16:creationId xmlns:a16="http://schemas.microsoft.com/office/drawing/2014/main" id="{A296F8FE-E234-557D-558C-170B80C964B8}"/>
              </a:ext>
            </a:extLst>
          </p:cNvPr>
          <p:cNvSpPr/>
          <p:nvPr/>
        </p:nvSpPr>
        <p:spPr>
          <a:xfrm>
            <a:off x="5311932" y="3492283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0AB254-30B8-3E51-2314-209F392C4D68}"/>
              </a:ext>
            </a:extLst>
          </p:cNvPr>
          <p:cNvSpPr/>
          <p:nvPr/>
        </p:nvSpPr>
        <p:spPr>
          <a:xfrm>
            <a:off x="6188459" y="1646400"/>
            <a:ext cx="1539833" cy="97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Authority/</a:t>
            </a:r>
          </a:p>
          <a:p>
            <a:pPr algn="ctr"/>
            <a:r>
              <a:rPr lang="en-US" sz="1400" dirty="0"/>
              <a:t>Agency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DC5E0B-23B0-7DB8-4B60-BD2DB5638FC6}"/>
              </a:ext>
            </a:extLst>
          </p:cNvPr>
          <p:cNvSpPr txBox="1"/>
          <p:nvPr/>
        </p:nvSpPr>
        <p:spPr>
          <a:xfrm>
            <a:off x="6004370" y="4209050"/>
            <a:ext cx="60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Report</a:t>
            </a:r>
          </a:p>
        </p:txBody>
      </p:sp>
      <p:sp>
        <p:nvSpPr>
          <p:cNvPr id="9" name="Flowchart: Document 8">
            <a:extLst>
              <a:ext uri="{FF2B5EF4-FFF2-40B4-BE49-F238E27FC236}">
                <a16:creationId xmlns:a16="http://schemas.microsoft.com/office/drawing/2014/main" id="{45158A6F-A091-B4B0-511F-CE190B1AF9B6}"/>
              </a:ext>
            </a:extLst>
          </p:cNvPr>
          <p:cNvSpPr/>
          <p:nvPr/>
        </p:nvSpPr>
        <p:spPr>
          <a:xfrm>
            <a:off x="6126465" y="4486048"/>
            <a:ext cx="364177" cy="377043"/>
          </a:xfrm>
          <a:prstGeom prst="flowChartDocumen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86E584-6C57-05D6-6FBE-B916237EB88D}"/>
              </a:ext>
            </a:extLst>
          </p:cNvPr>
          <p:cNvSpPr/>
          <p:nvPr/>
        </p:nvSpPr>
        <p:spPr>
          <a:xfrm>
            <a:off x="3752800" y="1498691"/>
            <a:ext cx="1539833" cy="97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Measure Repository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BC7517-50A8-A636-39B7-19F92483F07C}"/>
              </a:ext>
            </a:extLst>
          </p:cNvPr>
          <p:cNvSpPr/>
          <p:nvPr/>
        </p:nvSpPr>
        <p:spPr>
          <a:xfrm>
            <a:off x="2944180" y="2755197"/>
            <a:ext cx="1539833" cy="97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Terminology</a:t>
            </a:r>
          </a:p>
          <a:p>
            <a:pPr algn="ctr"/>
            <a:r>
              <a:rPr lang="en-US" sz="1400" dirty="0"/>
              <a:t>Service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F40D12-DEED-782C-413F-7716094D97BA}"/>
              </a:ext>
            </a:extLst>
          </p:cNvPr>
          <p:cNvSpPr txBox="1"/>
          <p:nvPr/>
        </p:nvSpPr>
        <p:spPr>
          <a:xfrm>
            <a:off x="7190893" y="3382214"/>
            <a:ext cx="121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Measure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A645A3-C484-2A7E-1F79-8A3DB80A2289}"/>
              </a:ext>
            </a:extLst>
          </p:cNvPr>
          <p:cNvCxnSpPr>
            <a:cxnSpLocks/>
            <a:stCxn id="10" idx="1"/>
            <a:endCxn id="6" idx="3"/>
          </p:cNvCxnSpPr>
          <p:nvPr/>
        </p:nvCxnSpPr>
        <p:spPr>
          <a:xfrm flipH="1">
            <a:off x="5676109" y="3536103"/>
            <a:ext cx="1514784" cy="1447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6E2C6D9-061B-9B01-0F0F-F36515C342D1}"/>
              </a:ext>
            </a:extLst>
          </p:cNvPr>
          <p:cNvSpPr txBox="1"/>
          <p:nvPr/>
        </p:nvSpPr>
        <p:spPr>
          <a:xfrm>
            <a:off x="7120620" y="3952149"/>
            <a:ext cx="1326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MeasureReport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DD6A23D-D179-57E6-1AA2-9D1D5B2841E4}"/>
              </a:ext>
            </a:extLst>
          </p:cNvPr>
          <p:cNvCxnSpPr>
            <a:cxnSpLocks/>
            <a:stCxn id="22" idx="1"/>
            <a:endCxn id="9" idx="3"/>
          </p:cNvCxnSpPr>
          <p:nvPr/>
        </p:nvCxnSpPr>
        <p:spPr>
          <a:xfrm flipH="1">
            <a:off x="6490642" y="4106038"/>
            <a:ext cx="629978" cy="5685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9B6449AB-2D86-4BD4-25D0-E1775020076A}"/>
              </a:ext>
            </a:extLst>
          </p:cNvPr>
          <p:cNvSpPr/>
          <p:nvPr/>
        </p:nvSpPr>
        <p:spPr>
          <a:xfrm>
            <a:off x="5829093" y="4972551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8" name="Arrow: Down 47">
            <a:extLst>
              <a:ext uri="{FF2B5EF4-FFF2-40B4-BE49-F238E27FC236}">
                <a16:creationId xmlns:a16="http://schemas.microsoft.com/office/drawing/2014/main" id="{1238D0C3-DAAF-1745-4C96-F1DDBC201139}"/>
              </a:ext>
            </a:extLst>
          </p:cNvPr>
          <p:cNvSpPr/>
          <p:nvPr/>
        </p:nvSpPr>
        <p:spPr>
          <a:xfrm>
            <a:off x="4814046" y="2620176"/>
            <a:ext cx="219605" cy="160426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8D5FE82A-F970-4700-495F-E243EA30201B}"/>
              </a:ext>
            </a:extLst>
          </p:cNvPr>
          <p:cNvSpPr/>
          <p:nvPr/>
        </p:nvSpPr>
        <p:spPr>
          <a:xfrm>
            <a:off x="4138191" y="3849025"/>
            <a:ext cx="219605" cy="41301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26B7DF0-5F0B-3C70-2820-405461EFC76D}"/>
              </a:ext>
            </a:extLst>
          </p:cNvPr>
          <p:cNvSpPr/>
          <p:nvPr/>
        </p:nvSpPr>
        <p:spPr>
          <a:xfrm>
            <a:off x="2652280" y="1313106"/>
            <a:ext cx="3325555" cy="3008373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6494D3-BCEB-28FD-5A7C-4729124C6C98}"/>
              </a:ext>
            </a:extLst>
          </p:cNvPr>
          <p:cNvSpPr txBox="1"/>
          <p:nvPr/>
        </p:nvSpPr>
        <p:spPr>
          <a:xfrm>
            <a:off x="1029246" y="1836661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QM IG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8DBF94-870D-B3E3-942C-B0BA43E20DE5}"/>
              </a:ext>
            </a:extLst>
          </p:cNvPr>
          <p:cNvCxnSpPr>
            <a:cxnSpLocks/>
          </p:cNvCxnSpPr>
          <p:nvPr/>
        </p:nvCxnSpPr>
        <p:spPr>
          <a:xfrm>
            <a:off x="1998133" y="2085573"/>
            <a:ext cx="61205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076F5035-DC11-CE6C-3770-AAAC5BFE548A}"/>
              </a:ext>
            </a:extLst>
          </p:cNvPr>
          <p:cNvSpPr/>
          <p:nvPr/>
        </p:nvSpPr>
        <p:spPr>
          <a:xfrm>
            <a:off x="3752799" y="3955949"/>
            <a:ext cx="5397623" cy="1683415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01A6E1-5A4A-F9C7-34AD-54B576FEDC60}"/>
              </a:ext>
            </a:extLst>
          </p:cNvPr>
          <p:cNvSpPr txBox="1"/>
          <p:nvPr/>
        </p:nvSpPr>
        <p:spPr>
          <a:xfrm>
            <a:off x="9747993" y="4706758"/>
            <a:ext cx="1351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DEQM IG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51D8341-17B5-7FDF-7970-F7E42EDAF678}"/>
              </a:ext>
            </a:extLst>
          </p:cNvPr>
          <p:cNvCxnSpPr>
            <a:cxnSpLocks/>
          </p:cNvCxnSpPr>
          <p:nvPr/>
        </p:nvCxnSpPr>
        <p:spPr>
          <a:xfrm flipH="1">
            <a:off x="9225620" y="4972551"/>
            <a:ext cx="58216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5BA84D2-B2CE-9B9D-F470-3371C8BAF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63032"/>
            <a:ext cx="1128965" cy="211681"/>
          </a:xfrm>
          <a:prstGeom prst="rect">
            <a:avLst/>
          </a:prstGeom>
        </p:spPr>
      </p:pic>
      <p:sp>
        <p:nvSpPr>
          <p:cNvPr id="20" name="Arrow: Down 19">
            <a:extLst>
              <a:ext uri="{FF2B5EF4-FFF2-40B4-BE49-F238E27FC236}">
                <a16:creationId xmlns:a16="http://schemas.microsoft.com/office/drawing/2014/main" id="{95AA1FB7-85AB-6855-7278-70480AE68DB4}"/>
              </a:ext>
            </a:extLst>
          </p:cNvPr>
          <p:cNvSpPr/>
          <p:nvPr/>
        </p:nvSpPr>
        <p:spPr>
          <a:xfrm rot="5400000">
            <a:off x="5651536" y="1557074"/>
            <a:ext cx="181814" cy="76804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135552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9628E-8C1B-B0F5-025E-CE2EAF14E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Reporting, no supporting data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3576AC-EB06-EA3B-0F01-40250E5FD773}"/>
              </a:ext>
            </a:extLst>
          </p:cNvPr>
          <p:cNvSpPr/>
          <p:nvPr/>
        </p:nvSpPr>
        <p:spPr>
          <a:xfrm>
            <a:off x="2553548" y="2472276"/>
            <a:ext cx="1469813" cy="8534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Clinical Data Repository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B10B82-6CCF-91E5-5AF9-8196AE54A992}"/>
              </a:ext>
            </a:extLst>
          </p:cNvPr>
          <p:cNvSpPr/>
          <p:nvPr/>
        </p:nvSpPr>
        <p:spPr>
          <a:xfrm>
            <a:off x="4986867" y="2472276"/>
            <a:ext cx="1469813" cy="8534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Evaluation Service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3CE74F-D3B8-6E48-1DA9-A1779E9D948B}"/>
              </a:ext>
            </a:extLst>
          </p:cNvPr>
          <p:cNvSpPr/>
          <p:nvPr/>
        </p:nvSpPr>
        <p:spPr>
          <a:xfrm>
            <a:off x="7420187" y="2472276"/>
            <a:ext cx="1469813" cy="8534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Receiving System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C5FD330-95FC-79E7-A1E3-119485D06ACA}"/>
              </a:ext>
            </a:extLst>
          </p:cNvPr>
          <p:cNvSpPr/>
          <p:nvPr/>
        </p:nvSpPr>
        <p:spPr>
          <a:xfrm rot="10800000">
            <a:off x="4112260" y="2641599"/>
            <a:ext cx="785707" cy="2099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2F3829E-702D-14B7-51DD-54D367C8E039}"/>
              </a:ext>
            </a:extLst>
          </p:cNvPr>
          <p:cNvSpPr/>
          <p:nvPr/>
        </p:nvSpPr>
        <p:spPr>
          <a:xfrm>
            <a:off x="4112260" y="2905779"/>
            <a:ext cx="785707" cy="2099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46EA04C-8293-4455-9787-DEF164FDFBDA}"/>
              </a:ext>
            </a:extLst>
          </p:cNvPr>
          <p:cNvSpPr/>
          <p:nvPr/>
        </p:nvSpPr>
        <p:spPr>
          <a:xfrm>
            <a:off x="6546426" y="2760172"/>
            <a:ext cx="785707" cy="2099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33C6C887-23C2-E0DD-6522-219EED8FB95D}"/>
              </a:ext>
            </a:extLst>
          </p:cNvPr>
          <p:cNvSpPr/>
          <p:nvPr/>
        </p:nvSpPr>
        <p:spPr>
          <a:xfrm>
            <a:off x="6756345" y="3137194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9" name="Flowchart: Document 18">
            <a:extLst>
              <a:ext uri="{FF2B5EF4-FFF2-40B4-BE49-F238E27FC236}">
                <a16:creationId xmlns:a16="http://schemas.microsoft.com/office/drawing/2014/main" id="{B2B37CA2-8696-7912-B43F-B1A3DE903F4A}"/>
              </a:ext>
            </a:extLst>
          </p:cNvPr>
          <p:cNvSpPr/>
          <p:nvPr/>
        </p:nvSpPr>
        <p:spPr>
          <a:xfrm>
            <a:off x="4140936" y="3169959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Flowchart: Document 19">
            <a:extLst>
              <a:ext uri="{FF2B5EF4-FFF2-40B4-BE49-F238E27FC236}">
                <a16:creationId xmlns:a16="http://schemas.microsoft.com/office/drawing/2014/main" id="{BC7275AA-B386-A0BA-5BE8-3E2330CE5B89}"/>
              </a:ext>
            </a:extLst>
          </p:cNvPr>
          <p:cNvSpPr/>
          <p:nvPr/>
        </p:nvSpPr>
        <p:spPr>
          <a:xfrm>
            <a:off x="4255803" y="3289594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Flowchart: Document 20">
            <a:extLst>
              <a:ext uri="{FF2B5EF4-FFF2-40B4-BE49-F238E27FC236}">
                <a16:creationId xmlns:a16="http://schemas.microsoft.com/office/drawing/2014/main" id="{5F3F4FCB-4735-C441-A138-01D1E717855F}"/>
              </a:ext>
            </a:extLst>
          </p:cNvPr>
          <p:cNvSpPr/>
          <p:nvPr/>
        </p:nvSpPr>
        <p:spPr>
          <a:xfrm>
            <a:off x="4395753" y="3409229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2" name="Flowchart: Document 21">
            <a:extLst>
              <a:ext uri="{FF2B5EF4-FFF2-40B4-BE49-F238E27FC236}">
                <a16:creationId xmlns:a16="http://schemas.microsoft.com/office/drawing/2014/main" id="{79510110-3B38-BDDB-2BCC-12F0517F3804}"/>
              </a:ext>
            </a:extLst>
          </p:cNvPr>
          <p:cNvSpPr/>
          <p:nvPr/>
        </p:nvSpPr>
        <p:spPr>
          <a:xfrm>
            <a:off x="4526225" y="3547002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D500FB-FF33-119E-A913-3DC22B47D254}"/>
              </a:ext>
            </a:extLst>
          </p:cNvPr>
          <p:cNvSpPr txBox="1"/>
          <p:nvPr/>
        </p:nvSpPr>
        <p:spPr>
          <a:xfrm>
            <a:off x="3729286" y="3973763"/>
            <a:ext cx="17813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FHIR API queries to retrieve patient Bundles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F45A91-64C8-FF7F-9680-FF154C5FB5C9}"/>
              </a:ext>
            </a:extLst>
          </p:cNvPr>
          <p:cNvSpPr txBox="1"/>
          <p:nvPr/>
        </p:nvSpPr>
        <p:spPr>
          <a:xfrm>
            <a:off x="6047739" y="3973763"/>
            <a:ext cx="17813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POST calculated MeasureReport</a:t>
            </a:r>
          </a:p>
        </p:txBody>
      </p:sp>
    </p:spTree>
    <p:extLst>
      <p:ext uri="{BB962C8B-B14F-4D97-AF65-F5344CB8AC3E}">
        <p14:creationId xmlns:p14="http://schemas.microsoft.com/office/powerpoint/2010/main" val="1018621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994BF-4C10-415A-D6CF-C1BCB505DA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3D8B0-7B6A-E14D-9F36-D9E6A911A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Reporting, supporting data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010520-E26A-762D-CBEF-1EA3B822B638}"/>
              </a:ext>
            </a:extLst>
          </p:cNvPr>
          <p:cNvSpPr/>
          <p:nvPr/>
        </p:nvSpPr>
        <p:spPr>
          <a:xfrm>
            <a:off x="2553548" y="2472276"/>
            <a:ext cx="1469813" cy="8534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Clinical Data Repository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EBEFC9-8EF4-8ED5-C84E-C9AA97B57572}"/>
              </a:ext>
            </a:extLst>
          </p:cNvPr>
          <p:cNvSpPr/>
          <p:nvPr/>
        </p:nvSpPr>
        <p:spPr>
          <a:xfrm>
            <a:off x="4986867" y="2472276"/>
            <a:ext cx="1469813" cy="8534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Evaluation Service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30B35-9235-C6CB-A4C2-2E28DB1EB837}"/>
              </a:ext>
            </a:extLst>
          </p:cNvPr>
          <p:cNvSpPr/>
          <p:nvPr/>
        </p:nvSpPr>
        <p:spPr>
          <a:xfrm>
            <a:off x="7420187" y="2472276"/>
            <a:ext cx="1469813" cy="8534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Receiving System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978EBB4-CDA8-71A1-4708-30B48692BC02}"/>
              </a:ext>
            </a:extLst>
          </p:cNvPr>
          <p:cNvSpPr/>
          <p:nvPr/>
        </p:nvSpPr>
        <p:spPr>
          <a:xfrm rot="10800000">
            <a:off x="4112260" y="2641599"/>
            <a:ext cx="785707" cy="2099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6E8AE56-0A08-B198-32D7-F2D44F5C7300}"/>
              </a:ext>
            </a:extLst>
          </p:cNvPr>
          <p:cNvSpPr/>
          <p:nvPr/>
        </p:nvSpPr>
        <p:spPr>
          <a:xfrm>
            <a:off x="4112260" y="2905779"/>
            <a:ext cx="785707" cy="2099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C3C24A2-B256-9FE0-A406-34EF28438ED8}"/>
              </a:ext>
            </a:extLst>
          </p:cNvPr>
          <p:cNvSpPr/>
          <p:nvPr/>
        </p:nvSpPr>
        <p:spPr>
          <a:xfrm>
            <a:off x="6546426" y="2760172"/>
            <a:ext cx="785707" cy="2099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Document 18">
            <a:extLst>
              <a:ext uri="{FF2B5EF4-FFF2-40B4-BE49-F238E27FC236}">
                <a16:creationId xmlns:a16="http://schemas.microsoft.com/office/drawing/2014/main" id="{427E116D-58C8-94C2-426F-F3CC85CD4DBD}"/>
              </a:ext>
            </a:extLst>
          </p:cNvPr>
          <p:cNvSpPr/>
          <p:nvPr/>
        </p:nvSpPr>
        <p:spPr>
          <a:xfrm>
            <a:off x="4140936" y="3169959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Flowchart: Document 19">
            <a:extLst>
              <a:ext uri="{FF2B5EF4-FFF2-40B4-BE49-F238E27FC236}">
                <a16:creationId xmlns:a16="http://schemas.microsoft.com/office/drawing/2014/main" id="{2F70CCE4-157F-0F68-176B-94E0BF60E303}"/>
              </a:ext>
            </a:extLst>
          </p:cNvPr>
          <p:cNvSpPr/>
          <p:nvPr/>
        </p:nvSpPr>
        <p:spPr>
          <a:xfrm>
            <a:off x="4255803" y="3289594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Flowchart: Document 20">
            <a:extLst>
              <a:ext uri="{FF2B5EF4-FFF2-40B4-BE49-F238E27FC236}">
                <a16:creationId xmlns:a16="http://schemas.microsoft.com/office/drawing/2014/main" id="{3DE2E75C-7616-A17B-A342-5B23D5A3CD7C}"/>
              </a:ext>
            </a:extLst>
          </p:cNvPr>
          <p:cNvSpPr/>
          <p:nvPr/>
        </p:nvSpPr>
        <p:spPr>
          <a:xfrm>
            <a:off x="4395753" y="3409229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2" name="Flowchart: Document 21">
            <a:extLst>
              <a:ext uri="{FF2B5EF4-FFF2-40B4-BE49-F238E27FC236}">
                <a16:creationId xmlns:a16="http://schemas.microsoft.com/office/drawing/2014/main" id="{BBD1EFBC-A33B-0494-736C-C4377A3045B4}"/>
              </a:ext>
            </a:extLst>
          </p:cNvPr>
          <p:cNvSpPr/>
          <p:nvPr/>
        </p:nvSpPr>
        <p:spPr>
          <a:xfrm>
            <a:off x="4526225" y="3547002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C292FB-7235-8952-666F-794EFFA06A7A}"/>
              </a:ext>
            </a:extLst>
          </p:cNvPr>
          <p:cNvSpPr txBox="1"/>
          <p:nvPr/>
        </p:nvSpPr>
        <p:spPr>
          <a:xfrm>
            <a:off x="3729286" y="3973763"/>
            <a:ext cx="17813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FHIR API queries to retrieve patient Bundles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D512F8-2536-9659-06AE-D329A891CF4D}"/>
              </a:ext>
            </a:extLst>
          </p:cNvPr>
          <p:cNvSpPr txBox="1"/>
          <p:nvPr/>
        </p:nvSpPr>
        <p:spPr>
          <a:xfrm>
            <a:off x="6047739" y="3973763"/>
            <a:ext cx="17813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POST patient Bundles with calculated MeasureReport</a:t>
            </a:r>
          </a:p>
        </p:txBody>
      </p:sp>
      <p:sp>
        <p:nvSpPr>
          <p:cNvPr id="3" name="Flowchart: Document 2">
            <a:extLst>
              <a:ext uri="{FF2B5EF4-FFF2-40B4-BE49-F238E27FC236}">
                <a16:creationId xmlns:a16="http://schemas.microsoft.com/office/drawing/2014/main" id="{43CF29F3-E363-78FA-2A22-3E0B6A3C9736}"/>
              </a:ext>
            </a:extLst>
          </p:cNvPr>
          <p:cNvSpPr/>
          <p:nvPr/>
        </p:nvSpPr>
        <p:spPr>
          <a:xfrm>
            <a:off x="6574257" y="3169959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" name="Flowchart: Document 4">
            <a:extLst>
              <a:ext uri="{FF2B5EF4-FFF2-40B4-BE49-F238E27FC236}">
                <a16:creationId xmlns:a16="http://schemas.microsoft.com/office/drawing/2014/main" id="{4341624B-6EC2-CFC5-DF6A-B1E9D858BAFF}"/>
              </a:ext>
            </a:extLst>
          </p:cNvPr>
          <p:cNvSpPr/>
          <p:nvPr/>
        </p:nvSpPr>
        <p:spPr>
          <a:xfrm>
            <a:off x="6689124" y="3289594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" name="Flowchart: Document 7">
            <a:extLst>
              <a:ext uri="{FF2B5EF4-FFF2-40B4-BE49-F238E27FC236}">
                <a16:creationId xmlns:a16="http://schemas.microsoft.com/office/drawing/2014/main" id="{FF45BCDC-B507-A386-CEE8-23585B1EB683}"/>
              </a:ext>
            </a:extLst>
          </p:cNvPr>
          <p:cNvSpPr/>
          <p:nvPr/>
        </p:nvSpPr>
        <p:spPr>
          <a:xfrm>
            <a:off x="6829074" y="3409229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Flowchart: Document 8">
            <a:extLst>
              <a:ext uri="{FF2B5EF4-FFF2-40B4-BE49-F238E27FC236}">
                <a16:creationId xmlns:a16="http://schemas.microsoft.com/office/drawing/2014/main" id="{85C0A25A-8AB4-4001-671E-6CAF645DAFC4}"/>
              </a:ext>
            </a:extLst>
          </p:cNvPr>
          <p:cNvSpPr/>
          <p:nvPr/>
        </p:nvSpPr>
        <p:spPr>
          <a:xfrm>
            <a:off x="6959546" y="3547002"/>
            <a:ext cx="364177" cy="377043"/>
          </a:xfrm>
          <a:prstGeom prst="flowChartDocumen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26301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2569</TotalTime>
  <Words>164</Words>
  <Application>Microsoft Office PowerPoint</Application>
  <PresentationFormat>Widescreen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</vt:lpstr>
      <vt:lpstr>Office Theme</vt:lpstr>
      <vt:lpstr>PowerPoint Presentation</vt:lpstr>
      <vt:lpstr>PowerPoint Presentation</vt:lpstr>
      <vt:lpstr>PowerPoint Presentation</vt:lpstr>
      <vt:lpstr>Quality Reporting – Ecosystem</vt:lpstr>
      <vt:lpstr>Quality Reporting – IGs</vt:lpstr>
      <vt:lpstr>Population Reporting, no supporting data</vt:lpstr>
      <vt:lpstr>Population Reporting, supporting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Floyd Eisenberg</dc:creator>
  <cp:lastModifiedBy>Bryn</cp:lastModifiedBy>
  <cp:revision>39</cp:revision>
  <dcterms:created xsi:type="dcterms:W3CDTF">2019-02-28T17:19:41Z</dcterms:created>
  <dcterms:modified xsi:type="dcterms:W3CDTF">2025-04-09T14:24:11Z</dcterms:modified>
</cp:coreProperties>
</file>