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4" r:id="rId8"/>
    <p:sldId id="263" r:id="rId9"/>
    <p:sldId id="265" r:id="rId10"/>
    <p:sldId id="267" r:id="rId11"/>
    <p:sldId id="266" r:id="rId12"/>
    <p:sldId id="268" r:id="rId13"/>
    <p:sldId id="26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27"/>
  </p:normalViewPr>
  <p:slideViewPr>
    <p:cSldViewPr snapToGrid="0">
      <p:cViewPr varScale="1">
        <p:scale>
          <a:sx n="123" d="100"/>
          <a:sy n="123" d="100"/>
        </p:scale>
        <p:origin x="67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19490-57C7-44C6-A80B-21AF9873DCB2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449CF-75D2-4E5E-B146-64AAA7BC7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683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19490-57C7-44C6-A80B-21AF9873DCB2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449CF-75D2-4E5E-B146-64AAA7BC7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96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19490-57C7-44C6-A80B-21AF9873DCB2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449CF-75D2-4E5E-B146-64AAA7BC7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103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19490-57C7-44C6-A80B-21AF9873DCB2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449CF-75D2-4E5E-B146-64AAA7BC7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295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19490-57C7-44C6-A80B-21AF9873DCB2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449CF-75D2-4E5E-B146-64AAA7BC7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085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19490-57C7-44C6-A80B-21AF9873DCB2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449CF-75D2-4E5E-B146-64AAA7BC7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825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19490-57C7-44C6-A80B-21AF9873DCB2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449CF-75D2-4E5E-B146-64AAA7BC7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186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19490-57C7-44C6-A80B-21AF9873DCB2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449CF-75D2-4E5E-B146-64AAA7BC7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857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19490-57C7-44C6-A80B-21AF9873DCB2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449CF-75D2-4E5E-B146-64AAA7BC7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535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19490-57C7-44C6-A80B-21AF9873DCB2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449CF-75D2-4E5E-B146-64AAA7BC7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3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19490-57C7-44C6-A80B-21AF9873DCB2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449CF-75D2-4E5E-B146-64AAA7BC7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894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19490-57C7-44C6-A80B-21AF9873DCB2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449CF-75D2-4E5E-B146-64AAA7BC7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06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3141233" y="677732"/>
            <a:ext cx="1839557" cy="112955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Guidance Client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6164131" y="677732"/>
            <a:ext cx="1839557" cy="112955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Guidance Service</a:t>
            </a:r>
          </a:p>
        </p:txBody>
      </p:sp>
      <p:sp>
        <p:nvSpPr>
          <p:cNvPr id="12" name="Right Arrow 11"/>
          <p:cNvSpPr/>
          <p:nvPr/>
        </p:nvSpPr>
        <p:spPr>
          <a:xfrm>
            <a:off x="4980790" y="925158"/>
            <a:ext cx="1183341" cy="2259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 rot="10800000">
            <a:off x="4980790" y="1285538"/>
            <a:ext cx="1183341" cy="2259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619947" y="2054711"/>
            <a:ext cx="3905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Synchronous, Direct Guidance Request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3141233" y="2755750"/>
            <a:ext cx="1839557" cy="17624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Guidance Client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6164131" y="2755750"/>
            <a:ext cx="1839557" cy="17624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Guidance Service</a:t>
            </a:r>
          </a:p>
        </p:txBody>
      </p:sp>
      <p:sp>
        <p:nvSpPr>
          <p:cNvPr id="18" name="Right Arrow 17"/>
          <p:cNvSpPr/>
          <p:nvPr/>
        </p:nvSpPr>
        <p:spPr>
          <a:xfrm>
            <a:off x="4980790" y="3003176"/>
            <a:ext cx="1183341" cy="2259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/>
          <p:cNvSpPr/>
          <p:nvPr/>
        </p:nvSpPr>
        <p:spPr>
          <a:xfrm rot="10800000">
            <a:off x="4980790" y="3363556"/>
            <a:ext cx="1183341" cy="2259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3380589" y="4747730"/>
            <a:ext cx="4383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Synchronous, Direct Guidance Conversation</a:t>
            </a:r>
          </a:p>
        </p:txBody>
      </p:sp>
      <p:sp>
        <p:nvSpPr>
          <p:cNvPr id="21" name="Right Arrow 20"/>
          <p:cNvSpPr/>
          <p:nvPr/>
        </p:nvSpPr>
        <p:spPr>
          <a:xfrm>
            <a:off x="4980790" y="3695263"/>
            <a:ext cx="1183341" cy="225909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2" name="Right Arrow 21"/>
          <p:cNvSpPr/>
          <p:nvPr/>
        </p:nvSpPr>
        <p:spPr>
          <a:xfrm rot="10800000">
            <a:off x="4980790" y="4055643"/>
            <a:ext cx="1183341" cy="225909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406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 Single Corner Rectangle 1"/>
          <p:cNvSpPr/>
          <p:nvPr/>
        </p:nvSpPr>
        <p:spPr>
          <a:xfrm>
            <a:off x="1086523" y="591670"/>
            <a:ext cx="3238052" cy="3151991"/>
          </a:xfrm>
          <a:prstGeom prst="round1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ound Single Corner Rectangle 2"/>
          <p:cNvSpPr/>
          <p:nvPr/>
        </p:nvSpPr>
        <p:spPr>
          <a:xfrm>
            <a:off x="1269403" y="1043492"/>
            <a:ext cx="2883049" cy="2560320"/>
          </a:xfrm>
          <a:prstGeom prst="round1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086522" y="591671"/>
            <a:ext cx="2237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Knowledge Artifact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69403" y="1043492"/>
            <a:ext cx="2775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Components</a:t>
            </a:r>
          </a:p>
        </p:txBody>
      </p:sp>
      <p:sp>
        <p:nvSpPr>
          <p:cNvPr id="6" name="Round Single Corner Rectangle 5"/>
          <p:cNvSpPr/>
          <p:nvPr/>
        </p:nvSpPr>
        <p:spPr>
          <a:xfrm>
            <a:off x="1463041" y="1559859"/>
            <a:ext cx="2506531" cy="516367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Metadata</a:t>
            </a:r>
          </a:p>
        </p:txBody>
      </p:sp>
      <p:sp>
        <p:nvSpPr>
          <p:cNvPr id="10" name="Round Single Corner Rectangle 9"/>
          <p:cNvSpPr/>
          <p:nvPr/>
        </p:nvSpPr>
        <p:spPr>
          <a:xfrm>
            <a:off x="1463040" y="2223261"/>
            <a:ext cx="2506531" cy="516367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Logic</a:t>
            </a:r>
          </a:p>
        </p:txBody>
      </p:sp>
      <p:sp>
        <p:nvSpPr>
          <p:cNvPr id="11" name="Round Single Corner Rectangle 10"/>
          <p:cNvSpPr/>
          <p:nvPr/>
        </p:nvSpPr>
        <p:spPr>
          <a:xfrm>
            <a:off x="1463040" y="2929692"/>
            <a:ext cx="2506531" cy="516367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Structure</a:t>
            </a:r>
          </a:p>
        </p:txBody>
      </p:sp>
    </p:spTree>
    <p:extLst>
      <p:ext uri="{BB962C8B-B14F-4D97-AF65-F5344CB8AC3E}">
        <p14:creationId xmlns:p14="http://schemas.microsoft.com/office/powerpoint/2010/main" val="32969704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01214" y="258184"/>
            <a:ext cx="1323191" cy="473336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Metadata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6153374" y="258184"/>
            <a:ext cx="1323191" cy="47333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Triggers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1764254" y="258184"/>
            <a:ext cx="1323191" cy="473336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Parameters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227294" y="258184"/>
            <a:ext cx="1323191" cy="47333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Data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4690334" y="258184"/>
            <a:ext cx="1323191" cy="473336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Actions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7596693" y="258184"/>
            <a:ext cx="1323191" cy="473336"/>
          </a:xfrm>
          <a:prstGeom prst="round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Logic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301214" y="1151122"/>
            <a:ext cx="1828800" cy="3065931"/>
            <a:chOff x="46619" y="1323189"/>
            <a:chExt cx="1828800" cy="3065931"/>
          </a:xfrm>
        </p:grpSpPr>
        <p:sp>
          <p:nvSpPr>
            <p:cNvPr id="7" name="Round Single Corner Rectangle 6"/>
            <p:cNvSpPr/>
            <p:nvPr/>
          </p:nvSpPr>
          <p:spPr>
            <a:xfrm>
              <a:off x="46619" y="1323189"/>
              <a:ext cx="1828800" cy="3065931"/>
            </a:xfrm>
            <a:prstGeom prst="round1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6619" y="1323189"/>
              <a:ext cx="16351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Library</a:t>
              </a: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272529" y="1735574"/>
              <a:ext cx="1323191" cy="473336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Metadata</a:t>
              </a: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272528" y="2255501"/>
              <a:ext cx="1323191" cy="473336"/>
            </a:xfrm>
            <a:prstGeom prst="round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Parameters</a:t>
              </a:r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254601" y="2771890"/>
              <a:ext cx="1323191" cy="473336"/>
            </a:xfrm>
            <a:prstGeom prst="roundRect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Data</a:t>
              </a:r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254600" y="3290048"/>
              <a:ext cx="1323191" cy="473336"/>
            </a:xfrm>
            <a:prstGeom prst="roundRect">
              <a:avLst/>
            </a:prstGeom>
            <a:solidFill>
              <a:schemeClr val="accent4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Logic</a:t>
              </a: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46619" y="4952100"/>
            <a:ext cx="1828800" cy="3065931"/>
            <a:chOff x="2101329" y="1323189"/>
            <a:chExt cx="1828800" cy="3065931"/>
          </a:xfrm>
        </p:grpSpPr>
        <p:sp>
          <p:nvSpPr>
            <p:cNvPr id="11" name="Round Single Corner Rectangle 10"/>
            <p:cNvSpPr/>
            <p:nvPr/>
          </p:nvSpPr>
          <p:spPr>
            <a:xfrm>
              <a:off x="2101329" y="1323189"/>
              <a:ext cx="1828800" cy="3065931"/>
            </a:xfrm>
            <a:prstGeom prst="round1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101329" y="1323189"/>
              <a:ext cx="16351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DSS Module</a:t>
              </a: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2327239" y="1735574"/>
              <a:ext cx="1323191" cy="473336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Metadata</a:t>
              </a:r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2325447" y="2251963"/>
              <a:ext cx="1323191" cy="473336"/>
            </a:xfrm>
            <a:prstGeom prst="round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Parameters</a:t>
              </a:r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2325446" y="2771890"/>
              <a:ext cx="1323191" cy="473336"/>
            </a:xfrm>
            <a:prstGeom prst="roundRect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Data</a:t>
              </a:r>
            </a:p>
          </p:txBody>
        </p:sp>
        <p:sp>
          <p:nvSpPr>
            <p:cNvPr id="35" name="Rounded Rectangle 34"/>
            <p:cNvSpPr/>
            <p:nvPr/>
          </p:nvSpPr>
          <p:spPr>
            <a:xfrm>
              <a:off x="2325445" y="3291817"/>
              <a:ext cx="1323191" cy="473336"/>
            </a:xfrm>
            <a:prstGeom prst="round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Triggers</a:t>
              </a:r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2325444" y="3829733"/>
              <a:ext cx="1323191" cy="473336"/>
            </a:xfrm>
            <a:prstGeom prst="round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Actions</a:t>
              </a: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2337995" y="1148427"/>
            <a:ext cx="1828800" cy="3042631"/>
            <a:chOff x="4156039" y="1346489"/>
            <a:chExt cx="1828800" cy="3042631"/>
          </a:xfrm>
        </p:grpSpPr>
        <p:sp>
          <p:nvSpPr>
            <p:cNvPr id="14" name="Round Single Corner Rectangle 13"/>
            <p:cNvSpPr/>
            <p:nvPr/>
          </p:nvSpPr>
          <p:spPr>
            <a:xfrm>
              <a:off x="4156039" y="1346489"/>
              <a:ext cx="1828800" cy="3042631"/>
            </a:xfrm>
            <a:prstGeom prst="round1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156039" y="1346489"/>
              <a:ext cx="16351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DS Rule</a:t>
              </a: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4381948" y="1747224"/>
              <a:ext cx="1323191" cy="473336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Metadata</a:t>
              </a:r>
            </a:p>
          </p:txBody>
        </p:sp>
        <p:sp>
          <p:nvSpPr>
            <p:cNvPr id="33" name="Rounded Rectangle 32"/>
            <p:cNvSpPr/>
            <p:nvPr/>
          </p:nvSpPr>
          <p:spPr>
            <a:xfrm>
              <a:off x="4381948" y="2777289"/>
              <a:ext cx="1323191" cy="473336"/>
            </a:xfrm>
            <a:prstGeom prst="roundRect">
              <a:avLst/>
            </a:prstGeom>
            <a:solidFill>
              <a:schemeClr val="accent4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Logic</a:t>
              </a:r>
            </a:p>
          </p:txBody>
        </p:sp>
        <p:sp>
          <p:nvSpPr>
            <p:cNvPr id="34" name="Rounded Rectangle 33"/>
            <p:cNvSpPr/>
            <p:nvPr/>
          </p:nvSpPr>
          <p:spPr>
            <a:xfrm>
              <a:off x="4381948" y="2274332"/>
              <a:ext cx="1323191" cy="473336"/>
            </a:xfrm>
            <a:prstGeom prst="round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Triggers</a:t>
              </a:r>
            </a:p>
          </p:txBody>
        </p:sp>
        <p:sp>
          <p:nvSpPr>
            <p:cNvPr id="37" name="Rounded Rectangle 36"/>
            <p:cNvSpPr/>
            <p:nvPr/>
          </p:nvSpPr>
          <p:spPr>
            <a:xfrm>
              <a:off x="4381947" y="3290048"/>
              <a:ext cx="1323191" cy="473336"/>
            </a:xfrm>
            <a:prstGeom prst="round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Actions</a:t>
              </a: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4365810" y="1148427"/>
            <a:ext cx="1828800" cy="3065931"/>
            <a:chOff x="6210749" y="1323189"/>
            <a:chExt cx="1828800" cy="3065931"/>
          </a:xfrm>
        </p:grpSpPr>
        <p:sp>
          <p:nvSpPr>
            <p:cNvPr id="17" name="Round Single Corner Rectangle 16"/>
            <p:cNvSpPr/>
            <p:nvPr/>
          </p:nvSpPr>
          <p:spPr>
            <a:xfrm>
              <a:off x="6210749" y="1323189"/>
              <a:ext cx="1828800" cy="3065931"/>
            </a:xfrm>
            <a:prstGeom prst="round1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210749" y="1323189"/>
              <a:ext cx="16351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Doc Template</a:t>
              </a: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6436659" y="1735574"/>
              <a:ext cx="1323191" cy="473336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Metadata</a:t>
              </a:r>
            </a:p>
          </p:txBody>
        </p:sp>
        <p:sp>
          <p:nvSpPr>
            <p:cNvPr id="38" name="Rounded Rectangle 37"/>
            <p:cNvSpPr/>
            <p:nvPr/>
          </p:nvSpPr>
          <p:spPr>
            <a:xfrm>
              <a:off x="6436659" y="2251963"/>
              <a:ext cx="1323191" cy="473336"/>
            </a:xfrm>
            <a:prstGeom prst="roundRect">
              <a:avLst/>
            </a:prstGeom>
            <a:solidFill>
              <a:schemeClr val="accent4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Logic</a:t>
              </a: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6393625" y="1148426"/>
            <a:ext cx="1828800" cy="3042631"/>
            <a:chOff x="8297732" y="1346489"/>
            <a:chExt cx="1828800" cy="3042631"/>
          </a:xfrm>
        </p:grpSpPr>
        <p:sp>
          <p:nvSpPr>
            <p:cNvPr id="20" name="Round Single Corner Rectangle 19"/>
            <p:cNvSpPr/>
            <p:nvPr/>
          </p:nvSpPr>
          <p:spPr>
            <a:xfrm>
              <a:off x="8297732" y="1346489"/>
              <a:ext cx="1828800" cy="3042631"/>
            </a:xfrm>
            <a:prstGeom prst="round1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297732" y="1346489"/>
              <a:ext cx="16351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Order Set</a:t>
              </a: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8523642" y="1758874"/>
              <a:ext cx="1323191" cy="473336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Metadata</a:t>
              </a:r>
            </a:p>
          </p:txBody>
        </p:sp>
        <p:sp>
          <p:nvSpPr>
            <p:cNvPr id="39" name="Rounded Rectangle 38"/>
            <p:cNvSpPr/>
            <p:nvPr/>
          </p:nvSpPr>
          <p:spPr>
            <a:xfrm>
              <a:off x="8523641" y="2274332"/>
              <a:ext cx="1323191" cy="473336"/>
            </a:xfrm>
            <a:prstGeom prst="roundRect">
              <a:avLst/>
            </a:prstGeom>
            <a:solidFill>
              <a:schemeClr val="accent4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Logic</a:t>
              </a:r>
            </a:p>
          </p:txBody>
        </p:sp>
        <p:sp>
          <p:nvSpPr>
            <p:cNvPr id="40" name="Rounded Rectangle 39"/>
            <p:cNvSpPr/>
            <p:nvPr/>
          </p:nvSpPr>
          <p:spPr>
            <a:xfrm>
              <a:off x="8523640" y="2790699"/>
              <a:ext cx="1323191" cy="473336"/>
            </a:xfrm>
            <a:prstGeom prst="round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Actions</a:t>
              </a: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8450128" y="1148427"/>
            <a:ext cx="1828800" cy="3065931"/>
            <a:chOff x="10352442" y="1323189"/>
            <a:chExt cx="1828800" cy="3065931"/>
          </a:xfrm>
        </p:grpSpPr>
        <p:sp>
          <p:nvSpPr>
            <p:cNvPr id="23" name="Round Single Corner Rectangle 22"/>
            <p:cNvSpPr/>
            <p:nvPr/>
          </p:nvSpPr>
          <p:spPr>
            <a:xfrm>
              <a:off x="10352442" y="1323189"/>
              <a:ext cx="1828800" cy="3065931"/>
            </a:xfrm>
            <a:prstGeom prst="round1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0352442" y="1323189"/>
              <a:ext cx="16351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Measure</a:t>
              </a: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10578352" y="1735574"/>
              <a:ext cx="1323191" cy="473336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Metadata</a:t>
              </a:r>
            </a:p>
          </p:txBody>
        </p:sp>
        <p:sp>
          <p:nvSpPr>
            <p:cNvPr id="41" name="Rounded Rectangle 40"/>
            <p:cNvSpPr/>
            <p:nvPr/>
          </p:nvSpPr>
          <p:spPr>
            <a:xfrm>
              <a:off x="10574767" y="2251963"/>
              <a:ext cx="1323191" cy="473336"/>
            </a:xfrm>
            <a:prstGeom prst="roundRect">
              <a:avLst/>
            </a:prstGeom>
            <a:solidFill>
              <a:schemeClr val="accent4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Logic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706214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01214" y="258184"/>
            <a:ext cx="1323191" cy="473336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Metadata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301210" y="2710924"/>
            <a:ext cx="1323191" cy="47333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Triggers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301213" y="871369"/>
            <a:ext cx="1323191" cy="473336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Parameters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01212" y="1484554"/>
            <a:ext cx="1323191" cy="47333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Data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301211" y="2097739"/>
            <a:ext cx="1323191" cy="473336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Actions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01210" y="3324109"/>
            <a:ext cx="1323191" cy="473336"/>
          </a:xfrm>
          <a:prstGeom prst="round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Logic</a:t>
            </a:r>
          </a:p>
        </p:txBody>
      </p:sp>
    </p:spTree>
    <p:extLst>
      <p:ext uri="{BB962C8B-B14F-4D97-AF65-F5344CB8AC3E}">
        <p14:creationId xmlns:p14="http://schemas.microsoft.com/office/powerpoint/2010/main" val="1930918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208536E-412B-404E-88CC-84D06AC2D0A2}"/>
              </a:ext>
            </a:extLst>
          </p:cNvPr>
          <p:cNvSpPr/>
          <p:nvPr/>
        </p:nvSpPr>
        <p:spPr>
          <a:xfrm>
            <a:off x="1349829" y="2275114"/>
            <a:ext cx="1621971" cy="2001486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BD8DDCE-5D32-4D8F-895D-E963E4AEDD2D}"/>
              </a:ext>
            </a:extLst>
          </p:cNvPr>
          <p:cNvSpPr/>
          <p:nvPr/>
        </p:nvSpPr>
        <p:spPr>
          <a:xfrm>
            <a:off x="1534886" y="2590800"/>
            <a:ext cx="1240971" cy="155665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CE2BD22-4B23-4CDE-AD0B-12E6FA773F80}"/>
              </a:ext>
            </a:extLst>
          </p:cNvPr>
          <p:cNvSpPr/>
          <p:nvPr/>
        </p:nvSpPr>
        <p:spPr>
          <a:xfrm>
            <a:off x="1665514" y="2982686"/>
            <a:ext cx="979715" cy="44631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B9995E3-2293-4DD5-BA6F-7963E4492612}"/>
              </a:ext>
            </a:extLst>
          </p:cNvPr>
          <p:cNvSpPr/>
          <p:nvPr/>
        </p:nvSpPr>
        <p:spPr>
          <a:xfrm>
            <a:off x="1665514" y="3592285"/>
            <a:ext cx="979715" cy="44631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4A1A03F-7238-4852-98A6-368C17717848}"/>
              </a:ext>
            </a:extLst>
          </p:cNvPr>
          <p:cNvSpPr/>
          <p:nvPr/>
        </p:nvSpPr>
        <p:spPr>
          <a:xfrm>
            <a:off x="3215424" y="2975752"/>
            <a:ext cx="1455848" cy="44631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EE8235E-5682-4B3B-BA59-6754001A7D31}"/>
              </a:ext>
            </a:extLst>
          </p:cNvPr>
          <p:cNvSpPr/>
          <p:nvPr/>
        </p:nvSpPr>
        <p:spPr>
          <a:xfrm>
            <a:off x="3215424" y="3585351"/>
            <a:ext cx="1455848" cy="44631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C8F3A77E-8565-41F2-8BCB-347D55B64FDB}"/>
              </a:ext>
            </a:extLst>
          </p:cNvPr>
          <p:cNvSpPr/>
          <p:nvPr/>
        </p:nvSpPr>
        <p:spPr>
          <a:xfrm>
            <a:off x="4931047" y="3361195"/>
            <a:ext cx="1012372" cy="28847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3B01806-1B9E-408A-976F-2C93794E0228}"/>
              </a:ext>
            </a:extLst>
          </p:cNvPr>
          <p:cNvSpPr txBox="1"/>
          <p:nvPr/>
        </p:nvSpPr>
        <p:spPr>
          <a:xfrm>
            <a:off x="1349829" y="2273624"/>
            <a:ext cx="12234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PlanDefinition</a:t>
            </a:r>
            <a:endParaRPr lang="en-US" sz="14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C6079D1-B488-433E-B0B3-E8260CE15F96}"/>
              </a:ext>
            </a:extLst>
          </p:cNvPr>
          <p:cNvSpPr txBox="1"/>
          <p:nvPr/>
        </p:nvSpPr>
        <p:spPr>
          <a:xfrm>
            <a:off x="1534886" y="2600193"/>
            <a:ext cx="12166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action (group)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DF634C0-549C-45E3-8EDB-BEAC7178ACFE}"/>
              </a:ext>
            </a:extLst>
          </p:cNvPr>
          <p:cNvSpPr txBox="1"/>
          <p:nvPr/>
        </p:nvSpPr>
        <p:spPr>
          <a:xfrm>
            <a:off x="1603648" y="2942111"/>
            <a:ext cx="11205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action (item)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00CD6E9-F17B-4154-9304-AEB4CC8EA97F}"/>
              </a:ext>
            </a:extLst>
          </p:cNvPr>
          <p:cNvSpPr txBox="1"/>
          <p:nvPr/>
        </p:nvSpPr>
        <p:spPr>
          <a:xfrm>
            <a:off x="1631001" y="3558144"/>
            <a:ext cx="11205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action (item)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3BE706D-7658-4FBA-8FA7-8EB0084E1498}"/>
              </a:ext>
            </a:extLst>
          </p:cNvPr>
          <p:cNvSpPr txBox="1"/>
          <p:nvPr/>
        </p:nvSpPr>
        <p:spPr>
          <a:xfrm>
            <a:off x="1697397" y="3185795"/>
            <a:ext cx="8915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definition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DA0C798-3FDE-47BF-BD54-2C762139CEFF}"/>
              </a:ext>
            </a:extLst>
          </p:cNvPr>
          <p:cNvSpPr txBox="1"/>
          <p:nvPr/>
        </p:nvSpPr>
        <p:spPr>
          <a:xfrm>
            <a:off x="1687550" y="3793675"/>
            <a:ext cx="8915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definition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B068B62-C80F-4EFD-A627-C80869E555CC}"/>
              </a:ext>
            </a:extLst>
          </p:cNvPr>
          <p:cNvSpPr txBox="1"/>
          <p:nvPr/>
        </p:nvSpPr>
        <p:spPr>
          <a:xfrm>
            <a:off x="3215424" y="3045020"/>
            <a:ext cx="14558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ActivityDefinition</a:t>
            </a:r>
            <a:endParaRPr lang="en-US" sz="14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A2DA4C1-869D-49F5-AB9A-3755260CFF4E}"/>
              </a:ext>
            </a:extLst>
          </p:cNvPr>
          <p:cNvSpPr txBox="1"/>
          <p:nvPr/>
        </p:nvSpPr>
        <p:spPr>
          <a:xfrm>
            <a:off x="3215424" y="3654619"/>
            <a:ext cx="14558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ActivityDefinition</a:t>
            </a:r>
            <a:endParaRPr lang="en-US" sz="1400" dirty="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0CE3B915-B297-49E6-B9A2-363B1759D62F}"/>
              </a:ext>
            </a:extLst>
          </p:cNvPr>
          <p:cNvSpPr/>
          <p:nvPr/>
        </p:nvSpPr>
        <p:spPr>
          <a:xfrm>
            <a:off x="6185689" y="2273624"/>
            <a:ext cx="1751475" cy="2001486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52231ABE-339F-472D-A498-A5486AC5DC45}"/>
              </a:ext>
            </a:extLst>
          </p:cNvPr>
          <p:cNvSpPr/>
          <p:nvPr/>
        </p:nvSpPr>
        <p:spPr>
          <a:xfrm>
            <a:off x="6370746" y="2589310"/>
            <a:ext cx="1406570" cy="155665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D6C0B47F-A4F9-4A75-A250-B91DAB809D21}"/>
              </a:ext>
            </a:extLst>
          </p:cNvPr>
          <p:cNvSpPr/>
          <p:nvPr/>
        </p:nvSpPr>
        <p:spPr>
          <a:xfrm>
            <a:off x="6501374" y="2981196"/>
            <a:ext cx="1085987" cy="44631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B4DF2A93-854B-45C8-9220-F58219E2CB70}"/>
              </a:ext>
            </a:extLst>
          </p:cNvPr>
          <p:cNvSpPr/>
          <p:nvPr/>
        </p:nvSpPr>
        <p:spPr>
          <a:xfrm>
            <a:off x="6501374" y="3590795"/>
            <a:ext cx="1085987" cy="44631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DD126D3-7897-4703-BCA3-45086A8037D6}"/>
              </a:ext>
            </a:extLst>
          </p:cNvPr>
          <p:cNvSpPr/>
          <p:nvPr/>
        </p:nvSpPr>
        <p:spPr>
          <a:xfrm>
            <a:off x="8059634" y="2975752"/>
            <a:ext cx="1607875" cy="44631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0D674899-6725-4B2A-B388-986E722C7B6A}"/>
              </a:ext>
            </a:extLst>
          </p:cNvPr>
          <p:cNvSpPr/>
          <p:nvPr/>
        </p:nvSpPr>
        <p:spPr>
          <a:xfrm>
            <a:off x="8054316" y="3585351"/>
            <a:ext cx="1607876" cy="44631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4219CED-21CF-443B-BFFB-87C1052A02BB}"/>
              </a:ext>
            </a:extLst>
          </p:cNvPr>
          <p:cNvSpPr txBox="1"/>
          <p:nvPr/>
        </p:nvSpPr>
        <p:spPr>
          <a:xfrm>
            <a:off x="6185689" y="2272134"/>
            <a:ext cx="17806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RequestOrchestration</a:t>
            </a:r>
            <a:endParaRPr lang="en-US" sz="1400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A212367D-0F0F-4214-96CD-8976A684C8C8}"/>
              </a:ext>
            </a:extLst>
          </p:cNvPr>
          <p:cNvSpPr txBox="1"/>
          <p:nvPr/>
        </p:nvSpPr>
        <p:spPr>
          <a:xfrm>
            <a:off x="6370746" y="2598703"/>
            <a:ext cx="12166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action (group)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447A12EA-9712-4CA2-98E5-791CD5A8896F}"/>
              </a:ext>
            </a:extLst>
          </p:cNvPr>
          <p:cNvSpPr txBox="1"/>
          <p:nvPr/>
        </p:nvSpPr>
        <p:spPr>
          <a:xfrm>
            <a:off x="6439508" y="2940621"/>
            <a:ext cx="11205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action (item)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363CC99F-8A8B-42FD-B710-AC69F78A44BE}"/>
              </a:ext>
            </a:extLst>
          </p:cNvPr>
          <p:cNvSpPr txBox="1"/>
          <p:nvPr/>
        </p:nvSpPr>
        <p:spPr>
          <a:xfrm>
            <a:off x="6466861" y="3556654"/>
            <a:ext cx="11205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action (item)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D48B50D5-C78D-4248-BF04-8D7A243091FA}"/>
              </a:ext>
            </a:extLst>
          </p:cNvPr>
          <p:cNvSpPr txBox="1"/>
          <p:nvPr/>
        </p:nvSpPr>
        <p:spPr>
          <a:xfrm>
            <a:off x="6533257" y="3184305"/>
            <a:ext cx="8192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resource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C74F34F5-4848-47DE-87CF-326839EA863A}"/>
              </a:ext>
            </a:extLst>
          </p:cNvPr>
          <p:cNvSpPr txBox="1"/>
          <p:nvPr/>
        </p:nvSpPr>
        <p:spPr>
          <a:xfrm>
            <a:off x="6523410" y="3792185"/>
            <a:ext cx="8192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resource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7E69029-54AF-4F26-A1B4-E50AFE82FC63}"/>
              </a:ext>
            </a:extLst>
          </p:cNvPr>
          <p:cNvSpPr txBox="1"/>
          <p:nvPr/>
        </p:nvSpPr>
        <p:spPr>
          <a:xfrm>
            <a:off x="8248654" y="3053418"/>
            <a:ext cx="13017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ServiceRequest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73B57A0-2435-4D9E-BAB1-57CC62D075E4}"/>
              </a:ext>
            </a:extLst>
          </p:cNvPr>
          <p:cNvSpPr txBox="1"/>
          <p:nvPr/>
        </p:nvSpPr>
        <p:spPr>
          <a:xfrm>
            <a:off x="8054316" y="3654620"/>
            <a:ext cx="1607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MedicationRequest</a:t>
            </a:r>
            <a:endParaRPr lang="en-US" sz="1400" dirty="0"/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9CC500F8-7E17-4F53-B849-9F6D307BFFDA}"/>
              </a:ext>
            </a:extLst>
          </p:cNvPr>
          <p:cNvCxnSpPr>
            <a:stCxn id="4" idx="3"/>
            <a:endCxn id="40" idx="1"/>
          </p:cNvCxnSpPr>
          <p:nvPr/>
        </p:nvCxnSpPr>
        <p:spPr>
          <a:xfrm flipV="1">
            <a:off x="2645229" y="3198909"/>
            <a:ext cx="570195" cy="693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DE6FE3B8-7414-4154-B780-6F6DDD6766BD}"/>
              </a:ext>
            </a:extLst>
          </p:cNvPr>
          <p:cNvCxnSpPr/>
          <p:nvPr/>
        </p:nvCxnSpPr>
        <p:spPr>
          <a:xfrm flipV="1">
            <a:off x="2645229" y="3831765"/>
            <a:ext cx="570195" cy="693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61F1269B-B1BA-416C-8280-ADBF533A36BB}"/>
              </a:ext>
            </a:extLst>
          </p:cNvPr>
          <p:cNvCxnSpPr>
            <a:cxnSpLocks/>
          </p:cNvCxnSpPr>
          <p:nvPr/>
        </p:nvCxnSpPr>
        <p:spPr>
          <a:xfrm flipV="1">
            <a:off x="7587361" y="3209795"/>
            <a:ext cx="471964" cy="693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7D92B762-DEAA-40E7-946B-FCF0F47740C1}"/>
              </a:ext>
            </a:extLst>
          </p:cNvPr>
          <p:cNvCxnSpPr>
            <a:cxnSpLocks/>
          </p:cNvCxnSpPr>
          <p:nvPr/>
        </p:nvCxnSpPr>
        <p:spPr>
          <a:xfrm flipV="1">
            <a:off x="7609397" y="3842651"/>
            <a:ext cx="449928" cy="693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4501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141233" y="677732"/>
            <a:ext cx="1839557" cy="112955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EHR Radiology Workflow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6164131" y="683109"/>
            <a:ext cx="1839557" cy="112955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Guideline Appropriate Ordering Service</a:t>
            </a:r>
          </a:p>
        </p:txBody>
      </p:sp>
      <p:sp>
        <p:nvSpPr>
          <p:cNvPr id="6" name="Right Arrow 5"/>
          <p:cNvSpPr/>
          <p:nvPr/>
        </p:nvSpPr>
        <p:spPr>
          <a:xfrm>
            <a:off x="4980790" y="925158"/>
            <a:ext cx="1183341" cy="2259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 rot="10800000">
            <a:off x="4980790" y="1285538"/>
            <a:ext cx="1183341" cy="2259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622174" y="2049334"/>
            <a:ext cx="590057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/>
              <a:t>Clinician is placing an order for a diagnostic imaging study</a:t>
            </a:r>
          </a:p>
          <a:p>
            <a:pPr marL="342900" indent="-342900">
              <a:buAutoNum type="arabicPeriod"/>
            </a:pPr>
            <a:r>
              <a:rPr lang="en-US" dirty="0"/>
              <a:t>EHR gathers the appropriate information and issues an assessment request to the Guideline Appropriate Ordering Service</a:t>
            </a:r>
          </a:p>
          <a:p>
            <a:pPr marL="342900" indent="-342900">
              <a:buAutoNum type="arabicPeriod"/>
            </a:pPr>
            <a:r>
              <a:rPr lang="en-US" dirty="0"/>
              <a:t>The service determines the appropriateness of the order and returns the assessment score and relevant guideline</a:t>
            </a:r>
          </a:p>
          <a:p>
            <a:pPr marL="342900" indent="-342900">
              <a:buAutoNum type="arabicPeriod"/>
            </a:pPr>
            <a:r>
              <a:rPr lang="en-US" dirty="0"/>
              <a:t>EHR presents the assessment to the ordering clinician</a:t>
            </a:r>
          </a:p>
        </p:txBody>
      </p:sp>
    </p:spTree>
    <p:extLst>
      <p:ext uri="{BB962C8B-B14F-4D97-AF65-F5344CB8AC3E}">
        <p14:creationId xmlns:p14="http://schemas.microsoft.com/office/powerpoint/2010/main" val="3820213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700167" y="2764716"/>
            <a:ext cx="590057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/>
              <a:t>Clinician is placing an order for a diagnostic imaging study</a:t>
            </a:r>
          </a:p>
          <a:p>
            <a:pPr marL="342900" indent="-342900">
              <a:buAutoNum type="arabicPeriod"/>
            </a:pPr>
            <a:r>
              <a:rPr lang="en-US" dirty="0"/>
              <a:t>EHR gathers the appropriate information and issues an assessment request to the Guideline Appropriate Ordering Service</a:t>
            </a:r>
          </a:p>
          <a:p>
            <a:pPr marL="342900" indent="-342900">
              <a:buAutoNum type="arabicPeriod"/>
            </a:pPr>
            <a:r>
              <a:rPr lang="en-US" dirty="0"/>
              <a:t>The service determines the appropriateness of the order and returns the assessment score and relevant guideline</a:t>
            </a:r>
          </a:p>
          <a:p>
            <a:pPr marL="342900" indent="-342900">
              <a:buAutoNum type="arabicPeriod"/>
            </a:pPr>
            <a:r>
              <a:rPr lang="en-US" dirty="0"/>
              <a:t>EHR presents the assessment to the ordering clinician</a:t>
            </a:r>
          </a:p>
          <a:p>
            <a:pPr marL="342900" indent="-342900">
              <a:buAutoNum type="arabicPeriod"/>
            </a:pPr>
            <a:r>
              <a:rPr lang="en-US" dirty="0"/>
              <a:t>If the service indicates that more information is needed to obtain a more accurate assessment, the clinician is prompted to provide the information, and the request is repeated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2969110" y="754828"/>
            <a:ext cx="1839557" cy="17624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Guidance Client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5992008" y="754828"/>
            <a:ext cx="1839557" cy="17624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Guidance Service</a:t>
            </a:r>
          </a:p>
        </p:txBody>
      </p:sp>
      <p:sp>
        <p:nvSpPr>
          <p:cNvPr id="11" name="Right Arrow 10"/>
          <p:cNvSpPr/>
          <p:nvPr/>
        </p:nvSpPr>
        <p:spPr>
          <a:xfrm>
            <a:off x="4808667" y="1002254"/>
            <a:ext cx="1183341" cy="2259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 rot="10800000">
            <a:off x="4808667" y="1362634"/>
            <a:ext cx="1183341" cy="2259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4808667" y="1694341"/>
            <a:ext cx="1183341" cy="225909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4" name="Right Arrow 13"/>
          <p:cNvSpPr/>
          <p:nvPr/>
        </p:nvSpPr>
        <p:spPr>
          <a:xfrm rot="10800000">
            <a:off x="4808667" y="2054721"/>
            <a:ext cx="1183341" cy="225909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30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559859" y="839096"/>
            <a:ext cx="1839557" cy="112955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EHR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7874597" y="839095"/>
            <a:ext cx="1839557" cy="112955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Guidance Service</a:t>
            </a:r>
          </a:p>
        </p:txBody>
      </p:sp>
      <p:sp>
        <p:nvSpPr>
          <p:cNvPr id="6" name="Right Arrow 5"/>
          <p:cNvSpPr/>
          <p:nvPr/>
        </p:nvSpPr>
        <p:spPr>
          <a:xfrm>
            <a:off x="6691256" y="1086521"/>
            <a:ext cx="1183341" cy="2259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 rot="10800000">
            <a:off x="6691256" y="1446901"/>
            <a:ext cx="1183341" cy="2259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4582757" y="839095"/>
            <a:ext cx="2108499" cy="112955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Event Publish/Subscribe Service</a:t>
            </a:r>
          </a:p>
        </p:txBody>
      </p:sp>
      <p:sp>
        <p:nvSpPr>
          <p:cNvPr id="9" name="Right Arrow 8"/>
          <p:cNvSpPr/>
          <p:nvPr/>
        </p:nvSpPr>
        <p:spPr>
          <a:xfrm>
            <a:off x="3399416" y="1088315"/>
            <a:ext cx="1183341" cy="2259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 rot="10800000">
            <a:off x="3399416" y="1448695"/>
            <a:ext cx="1183341" cy="2259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113876" y="2207122"/>
            <a:ext cx="7046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Asynchronous, Indirect Guidance using Event Publish/Subscribe Service</a:t>
            </a:r>
          </a:p>
        </p:txBody>
      </p:sp>
    </p:spTree>
    <p:extLst>
      <p:ext uri="{BB962C8B-B14F-4D97-AF65-F5344CB8AC3E}">
        <p14:creationId xmlns:p14="http://schemas.microsoft.com/office/powerpoint/2010/main" val="27448288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2079810" y="4615031"/>
            <a:ext cx="173198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EHR with Internal CDS Engine</a:t>
            </a:r>
          </a:p>
        </p:txBody>
      </p:sp>
      <p:sp>
        <p:nvSpPr>
          <p:cNvPr id="3" name="Flowchart: Multidocument 2"/>
          <p:cNvSpPr/>
          <p:nvPr/>
        </p:nvSpPr>
        <p:spPr>
          <a:xfrm>
            <a:off x="5400338" y="2705546"/>
            <a:ext cx="1065007" cy="1247887"/>
          </a:xfrm>
          <a:prstGeom prst="flowChartMultidocumen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4200860" y="4615031"/>
            <a:ext cx="173198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CDS Service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6321910" y="4615031"/>
            <a:ext cx="173198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Health Dataset w/ Analytics Engine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8442960" y="4615031"/>
            <a:ext cx="173198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Quality Reporting Service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2079810" y="1229959"/>
            <a:ext cx="173198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EHR and Content Vendors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4200859" y="1228165"/>
            <a:ext cx="173198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Hospitals and Institutions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6321910" y="1228165"/>
            <a:ext cx="173198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Medical Societies and Associations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8442960" y="1228165"/>
            <a:ext cx="173198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Quality Reporting Agencies</a:t>
            </a:r>
          </a:p>
        </p:txBody>
      </p:sp>
      <p:cxnSp>
        <p:nvCxnSpPr>
          <p:cNvPr id="13" name="Straight Arrow Connector 12"/>
          <p:cNvCxnSpPr>
            <a:stCxn id="8" idx="2"/>
            <a:endCxn id="3" idx="0"/>
          </p:cNvCxnSpPr>
          <p:nvPr/>
        </p:nvCxnSpPr>
        <p:spPr>
          <a:xfrm>
            <a:off x="2945801" y="2144359"/>
            <a:ext cx="3060309" cy="56118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9" idx="2"/>
            <a:endCxn id="3" idx="0"/>
          </p:cNvCxnSpPr>
          <p:nvPr/>
        </p:nvCxnSpPr>
        <p:spPr>
          <a:xfrm>
            <a:off x="5066850" y="2142565"/>
            <a:ext cx="939260" cy="56298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0" idx="2"/>
            <a:endCxn id="3" idx="0"/>
          </p:cNvCxnSpPr>
          <p:nvPr/>
        </p:nvCxnSpPr>
        <p:spPr>
          <a:xfrm flipH="1">
            <a:off x="6006110" y="2142565"/>
            <a:ext cx="1181791" cy="56298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1" idx="2"/>
            <a:endCxn id="3" idx="0"/>
          </p:cNvCxnSpPr>
          <p:nvPr/>
        </p:nvCxnSpPr>
        <p:spPr>
          <a:xfrm flipH="1">
            <a:off x="6006110" y="2142565"/>
            <a:ext cx="3302841" cy="56298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3" idx="2"/>
            <a:endCxn id="2" idx="0"/>
          </p:cNvCxnSpPr>
          <p:nvPr/>
        </p:nvCxnSpPr>
        <p:spPr>
          <a:xfrm flipH="1">
            <a:off x="2945801" y="3906175"/>
            <a:ext cx="2912983" cy="70885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3" idx="2"/>
            <a:endCxn id="5" idx="0"/>
          </p:cNvCxnSpPr>
          <p:nvPr/>
        </p:nvCxnSpPr>
        <p:spPr>
          <a:xfrm flipH="1">
            <a:off x="5066851" y="3906175"/>
            <a:ext cx="791933" cy="70885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3" idx="2"/>
            <a:endCxn id="6" idx="0"/>
          </p:cNvCxnSpPr>
          <p:nvPr/>
        </p:nvCxnSpPr>
        <p:spPr>
          <a:xfrm>
            <a:off x="5858784" y="3906175"/>
            <a:ext cx="1329117" cy="70885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3" idx="2"/>
            <a:endCxn id="7" idx="0"/>
          </p:cNvCxnSpPr>
          <p:nvPr/>
        </p:nvCxnSpPr>
        <p:spPr>
          <a:xfrm>
            <a:off x="5858784" y="3906175"/>
            <a:ext cx="3450167" cy="70885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953895" y="673270"/>
            <a:ext cx="1957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Content Producers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916119" y="5815660"/>
            <a:ext cx="2033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Content Consumers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079810" y="3143942"/>
            <a:ext cx="3043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Shareable Knowledge Artifacts</a:t>
            </a:r>
          </a:p>
        </p:txBody>
      </p:sp>
    </p:spTree>
    <p:extLst>
      <p:ext uri="{BB962C8B-B14F-4D97-AF65-F5344CB8AC3E}">
        <p14:creationId xmlns:p14="http://schemas.microsoft.com/office/powerpoint/2010/main" val="3212448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20762" y="473336"/>
            <a:ext cx="7680961" cy="54003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20762" y="473336"/>
            <a:ext cx="4367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Measure</a:t>
            </a:r>
          </a:p>
        </p:txBody>
      </p:sp>
      <p:sp>
        <p:nvSpPr>
          <p:cNvPr id="7" name="Rectangle 6"/>
          <p:cNvSpPr/>
          <p:nvPr/>
        </p:nvSpPr>
        <p:spPr>
          <a:xfrm>
            <a:off x="1021976" y="946674"/>
            <a:ext cx="7379747" cy="34729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21976" y="946673"/>
            <a:ext cx="3474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Population Group</a:t>
            </a:r>
          </a:p>
        </p:txBody>
      </p:sp>
      <p:sp>
        <p:nvSpPr>
          <p:cNvPr id="9" name="Rectangle 8"/>
          <p:cNvSpPr/>
          <p:nvPr/>
        </p:nvSpPr>
        <p:spPr>
          <a:xfrm>
            <a:off x="1387737" y="1398494"/>
            <a:ext cx="7013986" cy="148455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387736" y="1420010"/>
            <a:ext cx="2753957" cy="3693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Populations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387736" y="3028341"/>
            <a:ext cx="7013987" cy="139130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387736" y="3057871"/>
            <a:ext cx="3108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Stratifiers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11220" y="4559627"/>
            <a:ext cx="7390504" cy="13140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011219" y="4574614"/>
            <a:ext cx="3195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Supplemental Data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1554480" y="1893368"/>
            <a:ext cx="1543722" cy="776359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Initial Pop.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3264946" y="1887062"/>
            <a:ext cx="1538344" cy="776359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Denominator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4970034" y="1887062"/>
            <a:ext cx="1538344" cy="776359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Denominator Exclusions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6675122" y="1854789"/>
            <a:ext cx="1538344" cy="776359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Numerator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1554480" y="3531208"/>
            <a:ext cx="1543722" cy="776359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Age Range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3259568" y="3505631"/>
            <a:ext cx="1543722" cy="776359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Gender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1215614" y="4982233"/>
            <a:ext cx="1543722" cy="776359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Gender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2904564" y="4976334"/>
            <a:ext cx="1543722" cy="776359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Deceased</a:t>
            </a:r>
          </a:p>
        </p:txBody>
      </p:sp>
    </p:spTree>
    <p:extLst>
      <p:ext uri="{BB962C8B-B14F-4D97-AF65-F5344CB8AC3E}">
        <p14:creationId xmlns:p14="http://schemas.microsoft.com/office/powerpoint/2010/main" val="36204928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451821" y="645458"/>
            <a:ext cx="2216075" cy="2969111"/>
            <a:chOff x="720763" y="473336"/>
            <a:chExt cx="2947596" cy="5400339"/>
          </a:xfrm>
        </p:grpSpPr>
        <p:sp>
          <p:nvSpPr>
            <p:cNvPr id="3" name="Rectangle 2"/>
            <p:cNvSpPr/>
            <p:nvPr/>
          </p:nvSpPr>
          <p:spPr>
            <a:xfrm>
              <a:off x="720763" y="473336"/>
              <a:ext cx="2947596" cy="540033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720763" y="473336"/>
              <a:ext cx="2947596" cy="440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Measure</a:t>
              </a:r>
            </a:p>
          </p:txBody>
        </p:sp>
        <p:sp>
          <p:nvSpPr>
            <p:cNvPr id="5" name="Rectangle 4"/>
            <p:cNvSpPr/>
            <p:nvPr/>
          </p:nvSpPr>
          <p:spPr>
            <a:xfrm>
              <a:off x="1021977" y="946674"/>
              <a:ext cx="2646382" cy="347297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021976" y="946673"/>
              <a:ext cx="2646382" cy="440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Population Group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1387737" y="1398494"/>
              <a:ext cx="2280621" cy="1484555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387737" y="1420009"/>
              <a:ext cx="2280622" cy="440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Populations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1387737" y="3028341"/>
              <a:ext cx="2280622" cy="139130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387737" y="3057872"/>
              <a:ext cx="2280622" cy="440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err="1"/>
                <a:t>Stratifiers</a:t>
              </a:r>
              <a:endParaRPr lang="en-US" sz="1200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011220" y="4559627"/>
              <a:ext cx="2657138" cy="131404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011219" y="4574614"/>
              <a:ext cx="2657139" cy="440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Supplemental Data</a:t>
              </a: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1554480" y="1893368"/>
              <a:ext cx="876748" cy="776359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IP</a:t>
              </a:r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2597971" y="1906802"/>
              <a:ext cx="876748" cy="776359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DEN</a:t>
              </a: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1554480" y="3465490"/>
              <a:ext cx="876748" cy="776359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Age</a:t>
              </a: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2597971" y="3478924"/>
              <a:ext cx="876748" cy="776359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err="1"/>
                <a:t>Gend</a:t>
              </a:r>
              <a:endParaRPr lang="en-US" sz="1200" dirty="0"/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1201271" y="4972976"/>
              <a:ext cx="876748" cy="776359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err="1"/>
                <a:t>Gend</a:t>
              </a:r>
              <a:endParaRPr lang="en-US" sz="1200" dirty="0"/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2194560" y="4972974"/>
              <a:ext cx="876748" cy="776359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Dec</a:t>
              </a: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2983543" y="645458"/>
            <a:ext cx="2216075" cy="2969111"/>
            <a:chOff x="3078480" y="645457"/>
            <a:chExt cx="2216075" cy="2969111"/>
          </a:xfrm>
        </p:grpSpPr>
        <p:grpSp>
          <p:nvGrpSpPr>
            <p:cNvPr id="44" name="Group 43"/>
            <p:cNvGrpSpPr/>
            <p:nvPr/>
          </p:nvGrpSpPr>
          <p:grpSpPr>
            <a:xfrm>
              <a:off x="3078480" y="645457"/>
              <a:ext cx="2216075" cy="2969111"/>
              <a:chOff x="3078480" y="645457"/>
              <a:chExt cx="2216075" cy="2969111"/>
            </a:xfrm>
          </p:grpSpPr>
          <p:sp>
            <p:nvSpPr>
              <p:cNvPr id="28" name="Rectangle 27"/>
              <p:cNvSpPr/>
              <p:nvPr/>
            </p:nvSpPr>
            <p:spPr>
              <a:xfrm>
                <a:off x="3078480" y="645457"/>
                <a:ext cx="2216075" cy="296911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3078480" y="645457"/>
                <a:ext cx="221607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err="1"/>
                  <a:t>MeasureReport</a:t>
                </a:r>
                <a:r>
                  <a:rPr lang="en-US" sz="1200" dirty="0"/>
                  <a:t> - Summary</a:t>
                </a:r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3304940" y="905699"/>
                <a:ext cx="1989615" cy="1909445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3304939" y="905698"/>
                <a:ext cx="1989615" cy="2419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Population Group</a:t>
                </a:r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3579927" y="1154110"/>
                <a:ext cx="1714627" cy="81621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3579927" y="1165939"/>
                <a:ext cx="1714628" cy="2419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Populations</a:t>
                </a:r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3579927" y="2050201"/>
                <a:ext cx="1714628" cy="764942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3579927" y="2066437"/>
                <a:ext cx="1714628" cy="2419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err="1"/>
                  <a:t>Stratifiers</a:t>
                </a:r>
                <a:endParaRPr lang="en-US" sz="1200" dirty="0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3296853" y="2892103"/>
                <a:ext cx="1997702" cy="722465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3296852" y="2900343"/>
                <a:ext cx="1997702" cy="2419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Supplemental Data</a:t>
                </a:r>
              </a:p>
            </p:txBody>
          </p:sp>
          <p:sp>
            <p:nvSpPr>
              <p:cNvPr id="38" name="Rounded Rectangle 37"/>
              <p:cNvSpPr/>
              <p:nvPr/>
            </p:nvSpPr>
            <p:spPr>
              <a:xfrm>
                <a:off x="3705289" y="1426192"/>
                <a:ext cx="659161" cy="426843"/>
              </a:xfrm>
              <a:prstGeom prst="roundRect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500</a:t>
                </a:r>
              </a:p>
            </p:txBody>
          </p:sp>
          <p:sp>
            <p:nvSpPr>
              <p:cNvPr id="39" name="Rounded Rectangle 38"/>
              <p:cNvSpPr/>
              <p:nvPr/>
            </p:nvSpPr>
            <p:spPr>
              <a:xfrm>
                <a:off x="4489811" y="1433578"/>
                <a:ext cx="659161" cy="426843"/>
              </a:xfrm>
              <a:prstGeom prst="roundRect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250</a:t>
                </a:r>
              </a:p>
            </p:txBody>
          </p:sp>
          <p:sp>
            <p:nvSpPr>
              <p:cNvPr id="40" name="Rounded Rectangle 39"/>
              <p:cNvSpPr/>
              <p:nvPr/>
            </p:nvSpPr>
            <p:spPr>
              <a:xfrm>
                <a:off x="3705289" y="2290546"/>
                <a:ext cx="659161" cy="426843"/>
              </a:xfrm>
              <a:prstGeom prst="roundRect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1" name="Rounded Rectangle 40"/>
              <p:cNvSpPr/>
              <p:nvPr/>
            </p:nvSpPr>
            <p:spPr>
              <a:xfrm>
                <a:off x="4489811" y="2297932"/>
                <a:ext cx="659161" cy="426843"/>
              </a:xfrm>
              <a:prstGeom prst="roundRect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2" name="Rounded Rectangle 41"/>
              <p:cNvSpPr/>
              <p:nvPr/>
            </p:nvSpPr>
            <p:spPr>
              <a:xfrm>
                <a:off x="3430976" y="3115980"/>
                <a:ext cx="659161" cy="426843"/>
              </a:xfrm>
              <a:prstGeom prst="roundRect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3" name="Rounded Rectangle 42"/>
              <p:cNvSpPr/>
              <p:nvPr/>
            </p:nvSpPr>
            <p:spPr>
              <a:xfrm>
                <a:off x="4224260" y="3103921"/>
                <a:ext cx="659161" cy="426843"/>
              </a:xfrm>
              <a:prstGeom prst="roundRect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</p:grpSp>
        <p:sp>
          <p:nvSpPr>
            <p:cNvPr id="45" name="Oval 44"/>
            <p:cNvSpPr/>
            <p:nvPr/>
          </p:nvSpPr>
          <p:spPr>
            <a:xfrm>
              <a:off x="3764669" y="2308373"/>
              <a:ext cx="329581" cy="20298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/>
            </a:p>
          </p:txBody>
        </p:sp>
        <p:sp>
          <p:nvSpPr>
            <p:cNvPr id="47" name="Oval 46"/>
            <p:cNvSpPr/>
            <p:nvPr/>
          </p:nvSpPr>
          <p:spPr>
            <a:xfrm>
              <a:off x="4007235" y="2470091"/>
              <a:ext cx="329581" cy="20298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/>
            </a:p>
          </p:txBody>
        </p:sp>
        <p:sp>
          <p:nvSpPr>
            <p:cNvPr id="48" name="Oval 47"/>
            <p:cNvSpPr/>
            <p:nvPr/>
          </p:nvSpPr>
          <p:spPr>
            <a:xfrm>
              <a:off x="4536005" y="2334225"/>
              <a:ext cx="329581" cy="20298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/>
            </a:p>
          </p:txBody>
        </p:sp>
        <p:sp>
          <p:nvSpPr>
            <p:cNvPr id="49" name="Oval 48"/>
            <p:cNvSpPr/>
            <p:nvPr/>
          </p:nvSpPr>
          <p:spPr>
            <a:xfrm>
              <a:off x="4782684" y="2495943"/>
              <a:ext cx="329581" cy="20298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/>
            </a:p>
          </p:txBody>
        </p:sp>
        <p:sp>
          <p:nvSpPr>
            <p:cNvPr id="50" name="Oval 49"/>
            <p:cNvSpPr/>
            <p:nvPr/>
          </p:nvSpPr>
          <p:spPr>
            <a:xfrm>
              <a:off x="3483545" y="3142279"/>
              <a:ext cx="329581" cy="20298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/>
            </a:p>
          </p:txBody>
        </p:sp>
        <p:sp>
          <p:nvSpPr>
            <p:cNvPr id="51" name="Oval 50"/>
            <p:cNvSpPr/>
            <p:nvPr/>
          </p:nvSpPr>
          <p:spPr>
            <a:xfrm>
              <a:off x="3730224" y="3303997"/>
              <a:ext cx="329581" cy="20298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/>
            </a:p>
          </p:txBody>
        </p:sp>
        <p:sp>
          <p:nvSpPr>
            <p:cNvPr id="52" name="Oval 51"/>
            <p:cNvSpPr/>
            <p:nvPr/>
          </p:nvSpPr>
          <p:spPr>
            <a:xfrm>
              <a:off x="4278178" y="3139818"/>
              <a:ext cx="329581" cy="20298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/>
            </a:p>
          </p:txBody>
        </p:sp>
        <p:sp>
          <p:nvSpPr>
            <p:cNvPr id="53" name="Oval 52"/>
            <p:cNvSpPr/>
            <p:nvPr/>
          </p:nvSpPr>
          <p:spPr>
            <a:xfrm>
              <a:off x="4524857" y="3301536"/>
              <a:ext cx="329581" cy="20298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682175" y="2303960"/>
            <a:ext cx="3765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250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3909881" y="2467118"/>
            <a:ext cx="3765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250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4438725" y="2327060"/>
            <a:ext cx="3765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250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4677189" y="2490218"/>
            <a:ext cx="3765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250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3377088" y="3125522"/>
            <a:ext cx="3765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250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3643619" y="3307895"/>
            <a:ext cx="3765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250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4238199" y="3137885"/>
            <a:ext cx="3765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4428357" y="3295305"/>
            <a:ext cx="3765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500</a:t>
            </a:r>
          </a:p>
        </p:txBody>
      </p:sp>
    </p:spTree>
    <p:extLst>
      <p:ext uri="{BB962C8B-B14F-4D97-AF65-F5344CB8AC3E}">
        <p14:creationId xmlns:p14="http://schemas.microsoft.com/office/powerpoint/2010/main" val="9697646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451821" y="645458"/>
            <a:ext cx="2216075" cy="2969111"/>
            <a:chOff x="720763" y="473336"/>
            <a:chExt cx="2947596" cy="5400339"/>
          </a:xfrm>
        </p:grpSpPr>
        <p:sp>
          <p:nvSpPr>
            <p:cNvPr id="3" name="Rectangle 2"/>
            <p:cNvSpPr/>
            <p:nvPr/>
          </p:nvSpPr>
          <p:spPr>
            <a:xfrm>
              <a:off x="720763" y="473336"/>
              <a:ext cx="2947596" cy="540033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720763" y="473336"/>
              <a:ext cx="2947596" cy="440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Measure</a:t>
              </a:r>
            </a:p>
          </p:txBody>
        </p:sp>
        <p:sp>
          <p:nvSpPr>
            <p:cNvPr id="5" name="Rectangle 4"/>
            <p:cNvSpPr/>
            <p:nvPr/>
          </p:nvSpPr>
          <p:spPr>
            <a:xfrm>
              <a:off x="1021977" y="946674"/>
              <a:ext cx="2646382" cy="347297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021976" y="946673"/>
              <a:ext cx="2646382" cy="440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Population Group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1387737" y="1398494"/>
              <a:ext cx="2280621" cy="1484555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387737" y="1420009"/>
              <a:ext cx="2280622" cy="440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Populations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1387737" y="3028341"/>
              <a:ext cx="2280622" cy="139130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387737" y="3057872"/>
              <a:ext cx="2280622" cy="440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err="1"/>
                <a:t>Stratifiers</a:t>
              </a:r>
              <a:endParaRPr lang="en-US" sz="1200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011220" y="4559627"/>
              <a:ext cx="2657138" cy="131404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011219" y="4574614"/>
              <a:ext cx="2657139" cy="440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Supplemental Data</a:t>
              </a: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1554480" y="1893368"/>
              <a:ext cx="876748" cy="776359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IP</a:t>
              </a:r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2597971" y="1906802"/>
              <a:ext cx="876748" cy="776359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DEN</a:t>
              </a: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1554480" y="3465490"/>
              <a:ext cx="876748" cy="776359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Age</a:t>
              </a: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2597971" y="3478924"/>
              <a:ext cx="876748" cy="776359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err="1"/>
                <a:t>Gend</a:t>
              </a:r>
              <a:endParaRPr lang="en-US" sz="1200" dirty="0"/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1201271" y="4972976"/>
              <a:ext cx="876748" cy="776359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err="1"/>
                <a:t>Gend</a:t>
              </a:r>
              <a:endParaRPr lang="en-US" sz="1200" dirty="0"/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2194560" y="4972974"/>
              <a:ext cx="876748" cy="776359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Dec</a:t>
              </a: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2983543" y="645458"/>
            <a:ext cx="2216075" cy="4525706"/>
            <a:chOff x="3078480" y="645457"/>
            <a:chExt cx="2216075" cy="4525706"/>
          </a:xfrm>
        </p:grpSpPr>
        <p:grpSp>
          <p:nvGrpSpPr>
            <p:cNvPr id="54" name="Group 53"/>
            <p:cNvGrpSpPr/>
            <p:nvPr/>
          </p:nvGrpSpPr>
          <p:grpSpPr>
            <a:xfrm>
              <a:off x="3078480" y="645457"/>
              <a:ext cx="2216075" cy="2969111"/>
              <a:chOff x="3078480" y="645457"/>
              <a:chExt cx="2216075" cy="2969111"/>
            </a:xfrm>
          </p:grpSpPr>
          <p:grpSp>
            <p:nvGrpSpPr>
              <p:cNvPr id="44" name="Group 43"/>
              <p:cNvGrpSpPr/>
              <p:nvPr/>
            </p:nvGrpSpPr>
            <p:grpSpPr>
              <a:xfrm>
                <a:off x="3078480" y="645457"/>
                <a:ext cx="2216075" cy="2969111"/>
                <a:chOff x="3078480" y="645457"/>
                <a:chExt cx="2216075" cy="2969111"/>
              </a:xfrm>
            </p:grpSpPr>
            <p:sp>
              <p:nvSpPr>
                <p:cNvPr id="28" name="Rectangle 27"/>
                <p:cNvSpPr/>
                <p:nvPr/>
              </p:nvSpPr>
              <p:spPr>
                <a:xfrm>
                  <a:off x="3078480" y="645457"/>
                  <a:ext cx="2216075" cy="2969111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/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3078480" y="645457"/>
                  <a:ext cx="221607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 err="1"/>
                    <a:t>MeasureReport</a:t>
                  </a:r>
                  <a:r>
                    <a:rPr lang="en-US" sz="1200" dirty="0"/>
                    <a:t> - Individual</a:t>
                  </a:r>
                </a:p>
              </p:txBody>
            </p:sp>
            <p:sp>
              <p:nvSpPr>
                <p:cNvPr id="30" name="Rectangle 29"/>
                <p:cNvSpPr/>
                <p:nvPr/>
              </p:nvSpPr>
              <p:spPr>
                <a:xfrm>
                  <a:off x="3304940" y="905699"/>
                  <a:ext cx="1989615" cy="1909445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/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>
                  <a:off x="3304939" y="905698"/>
                  <a:ext cx="1989615" cy="24193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/>
                    <a:t>Population Group</a:t>
                  </a:r>
                </a:p>
              </p:txBody>
            </p:sp>
            <p:sp>
              <p:nvSpPr>
                <p:cNvPr id="32" name="Rectangle 31"/>
                <p:cNvSpPr/>
                <p:nvPr/>
              </p:nvSpPr>
              <p:spPr>
                <a:xfrm>
                  <a:off x="3579927" y="1154110"/>
                  <a:ext cx="1714627" cy="81621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/>
                </a:p>
              </p:txBody>
            </p:sp>
            <p:sp>
              <p:nvSpPr>
                <p:cNvPr id="33" name="TextBox 32"/>
                <p:cNvSpPr txBox="1"/>
                <p:nvPr/>
              </p:nvSpPr>
              <p:spPr>
                <a:xfrm>
                  <a:off x="3579927" y="1165939"/>
                  <a:ext cx="1714628" cy="24193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/>
                    <a:t>Populations</a:t>
                  </a:r>
                </a:p>
              </p:txBody>
            </p:sp>
            <p:sp>
              <p:nvSpPr>
                <p:cNvPr id="34" name="Rectangle 33"/>
                <p:cNvSpPr/>
                <p:nvPr/>
              </p:nvSpPr>
              <p:spPr>
                <a:xfrm>
                  <a:off x="3579927" y="2050201"/>
                  <a:ext cx="1714628" cy="764942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/>
                </a:p>
              </p:txBody>
            </p:sp>
            <p:sp>
              <p:nvSpPr>
                <p:cNvPr id="35" name="TextBox 34"/>
                <p:cNvSpPr txBox="1"/>
                <p:nvPr/>
              </p:nvSpPr>
              <p:spPr>
                <a:xfrm>
                  <a:off x="3579927" y="2066437"/>
                  <a:ext cx="1714628" cy="24193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 err="1"/>
                    <a:t>Stratifiers</a:t>
                  </a:r>
                  <a:endParaRPr lang="en-US" sz="1200" dirty="0"/>
                </a:p>
              </p:txBody>
            </p:sp>
            <p:sp>
              <p:nvSpPr>
                <p:cNvPr id="36" name="Rectangle 35"/>
                <p:cNvSpPr/>
                <p:nvPr/>
              </p:nvSpPr>
              <p:spPr>
                <a:xfrm>
                  <a:off x="3296853" y="2892103"/>
                  <a:ext cx="1997702" cy="722465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/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3296852" y="2900343"/>
                  <a:ext cx="1997702" cy="24193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/>
                    <a:t>Supplemental Data</a:t>
                  </a:r>
                </a:p>
              </p:txBody>
            </p:sp>
            <p:sp>
              <p:nvSpPr>
                <p:cNvPr id="38" name="Rounded Rectangle 37"/>
                <p:cNvSpPr/>
                <p:nvPr/>
              </p:nvSpPr>
              <p:spPr>
                <a:xfrm>
                  <a:off x="3705289" y="1426192"/>
                  <a:ext cx="659161" cy="426843"/>
                </a:xfrm>
                <a:prstGeom prst="roundRect">
                  <a:avLst/>
                </a:prstGeom>
                <a:solidFill>
                  <a:schemeClr val="accent1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/>
                    <a:t>1</a:t>
                  </a:r>
                </a:p>
              </p:txBody>
            </p:sp>
            <p:sp>
              <p:nvSpPr>
                <p:cNvPr id="39" name="Rounded Rectangle 38"/>
                <p:cNvSpPr/>
                <p:nvPr/>
              </p:nvSpPr>
              <p:spPr>
                <a:xfrm>
                  <a:off x="4489811" y="1433578"/>
                  <a:ext cx="659161" cy="426843"/>
                </a:xfrm>
                <a:prstGeom prst="roundRect">
                  <a:avLst/>
                </a:prstGeom>
                <a:solidFill>
                  <a:schemeClr val="accent1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/>
                    <a:t>1</a:t>
                  </a:r>
                </a:p>
              </p:txBody>
            </p:sp>
            <p:sp>
              <p:nvSpPr>
                <p:cNvPr id="40" name="Rounded Rectangle 39"/>
                <p:cNvSpPr/>
                <p:nvPr/>
              </p:nvSpPr>
              <p:spPr>
                <a:xfrm>
                  <a:off x="3705289" y="2290546"/>
                  <a:ext cx="659161" cy="426843"/>
                </a:xfrm>
                <a:prstGeom prst="roundRect">
                  <a:avLst/>
                </a:prstGeom>
                <a:solidFill>
                  <a:schemeClr val="accent1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/>
                </a:p>
              </p:txBody>
            </p:sp>
            <p:sp>
              <p:nvSpPr>
                <p:cNvPr id="41" name="Rounded Rectangle 40"/>
                <p:cNvSpPr/>
                <p:nvPr/>
              </p:nvSpPr>
              <p:spPr>
                <a:xfrm>
                  <a:off x="4489811" y="2297932"/>
                  <a:ext cx="659161" cy="426843"/>
                </a:xfrm>
                <a:prstGeom prst="roundRect">
                  <a:avLst/>
                </a:prstGeom>
                <a:solidFill>
                  <a:schemeClr val="accent1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/>
                </a:p>
              </p:txBody>
            </p:sp>
            <p:sp>
              <p:nvSpPr>
                <p:cNvPr id="42" name="Rounded Rectangle 41"/>
                <p:cNvSpPr/>
                <p:nvPr/>
              </p:nvSpPr>
              <p:spPr>
                <a:xfrm>
                  <a:off x="3430976" y="3115980"/>
                  <a:ext cx="659161" cy="426843"/>
                </a:xfrm>
                <a:prstGeom prst="roundRect">
                  <a:avLst/>
                </a:prstGeom>
                <a:solidFill>
                  <a:schemeClr val="accent1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/>
                </a:p>
              </p:txBody>
            </p:sp>
            <p:sp>
              <p:nvSpPr>
                <p:cNvPr id="43" name="Rounded Rectangle 42"/>
                <p:cNvSpPr/>
                <p:nvPr/>
              </p:nvSpPr>
              <p:spPr>
                <a:xfrm>
                  <a:off x="4224260" y="3103921"/>
                  <a:ext cx="659161" cy="426843"/>
                </a:xfrm>
                <a:prstGeom prst="roundRect">
                  <a:avLst/>
                </a:prstGeom>
                <a:solidFill>
                  <a:schemeClr val="accent1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/>
                </a:p>
              </p:txBody>
            </p:sp>
          </p:grpSp>
          <p:sp>
            <p:nvSpPr>
              <p:cNvPr id="45" name="Oval 44"/>
              <p:cNvSpPr/>
              <p:nvPr/>
            </p:nvSpPr>
            <p:spPr>
              <a:xfrm>
                <a:off x="3760556" y="2308373"/>
                <a:ext cx="329581" cy="20298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1</a:t>
                </a:r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4007235" y="2470091"/>
                <a:ext cx="329581" cy="20298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0</a:t>
                </a:r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4536005" y="2334225"/>
                <a:ext cx="329581" cy="20298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1</a:t>
                </a:r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4782684" y="2495943"/>
                <a:ext cx="329581" cy="20298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0</a:t>
                </a:r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3483545" y="3142279"/>
                <a:ext cx="329581" cy="20298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1</a:t>
                </a:r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3730224" y="3303997"/>
                <a:ext cx="329581" cy="20298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0</a:t>
                </a:r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4278178" y="3139818"/>
                <a:ext cx="329581" cy="20298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0</a:t>
                </a:r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4524857" y="3301536"/>
                <a:ext cx="329581" cy="20298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1</a:t>
                </a:r>
              </a:p>
            </p:txBody>
          </p:sp>
        </p:grpSp>
        <p:sp>
          <p:nvSpPr>
            <p:cNvPr id="55" name="Flowchart: Multidocument 54"/>
            <p:cNvSpPr/>
            <p:nvPr/>
          </p:nvSpPr>
          <p:spPr>
            <a:xfrm>
              <a:off x="3693908" y="4052842"/>
              <a:ext cx="1060704" cy="1118321"/>
            </a:xfrm>
            <a:prstGeom prst="flowChartMultidocumen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Resources</a:t>
              </a:r>
              <a:endParaRPr lang="en-US" dirty="0"/>
            </a:p>
          </p:txBody>
        </p:sp>
        <p:cxnSp>
          <p:nvCxnSpPr>
            <p:cNvPr id="57" name="Straight Arrow Connector 56"/>
            <p:cNvCxnSpPr>
              <a:stCxn id="36" idx="2"/>
              <a:endCxn id="55" idx="0"/>
            </p:cNvCxnSpPr>
            <p:nvPr/>
          </p:nvCxnSpPr>
          <p:spPr>
            <a:xfrm>
              <a:off x="4295704" y="3614568"/>
              <a:ext cx="1529" cy="43827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094806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238DE40-B651-CCA9-89F3-B03477D871E6}"/>
              </a:ext>
            </a:extLst>
          </p:cNvPr>
          <p:cNvSpPr/>
          <p:nvPr/>
        </p:nvSpPr>
        <p:spPr>
          <a:xfrm>
            <a:off x="4452628" y="646810"/>
            <a:ext cx="4135582" cy="207050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1961567" y="516366"/>
            <a:ext cx="2216075" cy="296911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29" name="TextBox 28"/>
          <p:cNvSpPr txBox="1">
            <a:spLocks/>
          </p:cNvSpPr>
          <p:nvPr/>
        </p:nvSpPr>
        <p:spPr>
          <a:xfrm>
            <a:off x="1961567" y="516366"/>
            <a:ext cx="2216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MeasureReport</a:t>
            </a:r>
            <a:r>
              <a:rPr lang="en-US" sz="1200" dirty="0"/>
              <a:t> – Subject-List</a:t>
            </a:r>
          </a:p>
        </p:txBody>
      </p:sp>
      <p:sp>
        <p:nvSpPr>
          <p:cNvPr id="30" name="Rectangle 29"/>
          <p:cNvSpPr/>
          <p:nvPr/>
        </p:nvSpPr>
        <p:spPr>
          <a:xfrm>
            <a:off x="2188027" y="776608"/>
            <a:ext cx="1989615" cy="190944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31" name="TextBox 30"/>
          <p:cNvSpPr txBox="1"/>
          <p:nvPr/>
        </p:nvSpPr>
        <p:spPr>
          <a:xfrm>
            <a:off x="2188026" y="776607"/>
            <a:ext cx="1989615" cy="241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Population Group</a:t>
            </a:r>
          </a:p>
        </p:txBody>
      </p:sp>
      <p:sp>
        <p:nvSpPr>
          <p:cNvPr id="32" name="Rectangle 31"/>
          <p:cNvSpPr/>
          <p:nvPr/>
        </p:nvSpPr>
        <p:spPr>
          <a:xfrm>
            <a:off x="2463014" y="1025019"/>
            <a:ext cx="1714627" cy="8162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33" name="TextBox 32"/>
          <p:cNvSpPr txBox="1"/>
          <p:nvPr/>
        </p:nvSpPr>
        <p:spPr>
          <a:xfrm>
            <a:off x="2463014" y="1036848"/>
            <a:ext cx="1714628" cy="241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Populations</a:t>
            </a:r>
          </a:p>
        </p:txBody>
      </p:sp>
      <p:sp>
        <p:nvSpPr>
          <p:cNvPr id="34" name="Rectangle 33"/>
          <p:cNvSpPr/>
          <p:nvPr/>
        </p:nvSpPr>
        <p:spPr>
          <a:xfrm>
            <a:off x="2463014" y="1921110"/>
            <a:ext cx="1714628" cy="76494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35" name="TextBox 34"/>
          <p:cNvSpPr txBox="1"/>
          <p:nvPr/>
        </p:nvSpPr>
        <p:spPr>
          <a:xfrm>
            <a:off x="2463014" y="1937346"/>
            <a:ext cx="1714628" cy="241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Stratifiers</a:t>
            </a:r>
            <a:endParaRPr lang="en-US" sz="1200" dirty="0"/>
          </a:p>
        </p:txBody>
      </p:sp>
      <p:sp>
        <p:nvSpPr>
          <p:cNvPr id="36" name="Rectangle 35"/>
          <p:cNvSpPr/>
          <p:nvPr/>
        </p:nvSpPr>
        <p:spPr>
          <a:xfrm>
            <a:off x="2179940" y="2763012"/>
            <a:ext cx="1997702" cy="7224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37" name="TextBox 36"/>
          <p:cNvSpPr txBox="1"/>
          <p:nvPr/>
        </p:nvSpPr>
        <p:spPr>
          <a:xfrm>
            <a:off x="2179939" y="2771252"/>
            <a:ext cx="1997702" cy="241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Supplemental Data</a:t>
            </a:r>
          </a:p>
        </p:txBody>
      </p:sp>
      <p:sp>
        <p:nvSpPr>
          <p:cNvPr id="38" name="Rounded Rectangle 37"/>
          <p:cNvSpPr/>
          <p:nvPr/>
        </p:nvSpPr>
        <p:spPr>
          <a:xfrm>
            <a:off x="2588376" y="1297101"/>
            <a:ext cx="659161" cy="426843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500</a:t>
            </a:r>
          </a:p>
        </p:txBody>
      </p:sp>
      <p:sp>
        <p:nvSpPr>
          <p:cNvPr id="39" name="Rounded Rectangle 38"/>
          <p:cNvSpPr/>
          <p:nvPr/>
        </p:nvSpPr>
        <p:spPr>
          <a:xfrm>
            <a:off x="3372898" y="1304487"/>
            <a:ext cx="659161" cy="426843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250</a:t>
            </a:r>
          </a:p>
        </p:txBody>
      </p:sp>
      <p:sp>
        <p:nvSpPr>
          <p:cNvPr id="40" name="Rounded Rectangle 39"/>
          <p:cNvSpPr/>
          <p:nvPr/>
        </p:nvSpPr>
        <p:spPr>
          <a:xfrm>
            <a:off x="2588376" y="2161455"/>
            <a:ext cx="659161" cy="426843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41" name="Rounded Rectangle 40"/>
          <p:cNvSpPr/>
          <p:nvPr/>
        </p:nvSpPr>
        <p:spPr>
          <a:xfrm>
            <a:off x="3372898" y="2168841"/>
            <a:ext cx="659161" cy="426843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42" name="Rounded Rectangle 41"/>
          <p:cNvSpPr/>
          <p:nvPr/>
        </p:nvSpPr>
        <p:spPr>
          <a:xfrm>
            <a:off x="2314063" y="2986889"/>
            <a:ext cx="659161" cy="426843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43" name="Rounded Rectangle 42"/>
          <p:cNvSpPr/>
          <p:nvPr/>
        </p:nvSpPr>
        <p:spPr>
          <a:xfrm>
            <a:off x="3107347" y="2974830"/>
            <a:ext cx="659161" cy="426843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45" name="Oval 44"/>
          <p:cNvSpPr/>
          <p:nvPr/>
        </p:nvSpPr>
        <p:spPr>
          <a:xfrm>
            <a:off x="2647756" y="2179282"/>
            <a:ext cx="329581" cy="2029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sp>
        <p:nvSpPr>
          <p:cNvPr id="47" name="Oval 46"/>
          <p:cNvSpPr/>
          <p:nvPr/>
        </p:nvSpPr>
        <p:spPr>
          <a:xfrm>
            <a:off x="2890322" y="2341000"/>
            <a:ext cx="329581" cy="2029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sp>
        <p:nvSpPr>
          <p:cNvPr id="48" name="Oval 47"/>
          <p:cNvSpPr/>
          <p:nvPr/>
        </p:nvSpPr>
        <p:spPr>
          <a:xfrm>
            <a:off x="3419092" y="2205134"/>
            <a:ext cx="329581" cy="2029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sp>
        <p:nvSpPr>
          <p:cNvPr id="49" name="Oval 48"/>
          <p:cNvSpPr/>
          <p:nvPr/>
        </p:nvSpPr>
        <p:spPr>
          <a:xfrm>
            <a:off x="3665771" y="2366852"/>
            <a:ext cx="329581" cy="2029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sp>
        <p:nvSpPr>
          <p:cNvPr id="50" name="Oval 49"/>
          <p:cNvSpPr/>
          <p:nvPr/>
        </p:nvSpPr>
        <p:spPr>
          <a:xfrm>
            <a:off x="2366632" y="3013188"/>
            <a:ext cx="329581" cy="2029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sp>
        <p:nvSpPr>
          <p:cNvPr id="51" name="Oval 50"/>
          <p:cNvSpPr/>
          <p:nvPr/>
        </p:nvSpPr>
        <p:spPr>
          <a:xfrm>
            <a:off x="2613311" y="3174906"/>
            <a:ext cx="329581" cy="2029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sp>
        <p:nvSpPr>
          <p:cNvPr id="52" name="Oval 51"/>
          <p:cNvSpPr/>
          <p:nvPr/>
        </p:nvSpPr>
        <p:spPr>
          <a:xfrm>
            <a:off x="3161265" y="3010727"/>
            <a:ext cx="329581" cy="2029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sp>
        <p:nvSpPr>
          <p:cNvPr id="53" name="Oval 52"/>
          <p:cNvSpPr/>
          <p:nvPr/>
        </p:nvSpPr>
        <p:spPr>
          <a:xfrm>
            <a:off x="3407944" y="3172445"/>
            <a:ext cx="329581" cy="2029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sp>
        <p:nvSpPr>
          <p:cNvPr id="2" name="TextBox 1"/>
          <p:cNvSpPr txBox="1"/>
          <p:nvPr/>
        </p:nvSpPr>
        <p:spPr>
          <a:xfrm>
            <a:off x="2660199" y="2174868"/>
            <a:ext cx="3765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250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887905" y="2338026"/>
            <a:ext cx="3765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250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3416749" y="2197968"/>
            <a:ext cx="3765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250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655213" y="2361126"/>
            <a:ext cx="3765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250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2355112" y="2996430"/>
            <a:ext cx="3765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250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2621643" y="3178803"/>
            <a:ext cx="3765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250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3216223" y="3008793"/>
            <a:ext cx="3765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0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406381" y="3166213"/>
            <a:ext cx="3765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500</a:t>
            </a:r>
          </a:p>
        </p:txBody>
      </p:sp>
      <p:grpSp>
        <p:nvGrpSpPr>
          <p:cNvPr id="55" name="Group 54"/>
          <p:cNvGrpSpPr/>
          <p:nvPr/>
        </p:nvGrpSpPr>
        <p:grpSpPr>
          <a:xfrm>
            <a:off x="5157452" y="3313342"/>
            <a:ext cx="1317268" cy="2880992"/>
            <a:chOff x="3078480" y="645457"/>
            <a:chExt cx="2216075" cy="4525704"/>
          </a:xfrm>
        </p:grpSpPr>
        <p:grpSp>
          <p:nvGrpSpPr>
            <p:cNvPr id="57" name="Group 56"/>
            <p:cNvGrpSpPr/>
            <p:nvPr/>
          </p:nvGrpSpPr>
          <p:grpSpPr>
            <a:xfrm>
              <a:off x="3078480" y="645457"/>
              <a:ext cx="2216075" cy="2969111"/>
              <a:chOff x="3078480" y="645457"/>
              <a:chExt cx="2216075" cy="2969111"/>
            </a:xfrm>
          </p:grpSpPr>
          <p:grpSp>
            <p:nvGrpSpPr>
              <p:cNvPr id="66" name="Group 65"/>
              <p:cNvGrpSpPr/>
              <p:nvPr/>
            </p:nvGrpSpPr>
            <p:grpSpPr>
              <a:xfrm>
                <a:off x="3078480" y="645457"/>
                <a:ext cx="2216075" cy="2969111"/>
                <a:chOff x="3078480" y="645457"/>
                <a:chExt cx="2216075" cy="2969111"/>
              </a:xfrm>
            </p:grpSpPr>
            <p:sp>
              <p:nvSpPr>
                <p:cNvPr id="75" name="Rectangle 74"/>
                <p:cNvSpPr/>
                <p:nvPr/>
              </p:nvSpPr>
              <p:spPr>
                <a:xfrm>
                  <a:off x="3078480" y="645457"/>
                  <a:ext cx="2216075" cy="2969111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700"/>
                </a:p>
              </p:txBody>
            </p:sp>
            <p:sp>
              <p:nvSpPr>
                <p:cNvPr id="76" name="TextBox 75"/>
                <p:cNvSpPr txBox="1"/>
                <p:nvPr/>
              </p:nvSpPr>
              <p:spPr>
                <a:xfrm>
                  <a:off x="3078480" y="645457"/>
                  <a:ext cx="2216075" cy="3142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700" dirty="0" err="1"/>
                    <a:t>MeasureReport</a:t>
                  </a:r>
                  <a:r>
                    <a:rPr lang="en-US" sz="700" dirty="0"/>
                    <a:t> - Individual</a:t>
                  </a:r>
                </a:p>
              </p:txBody>
            </p:sp>
            <p:sp>
              <p:nvSpPr>
                <p:cNvPr id="77" name="Rectangle 76"/>
                <p:cNvSpPr/>
                <p:nvPr/>
              </p:nvSpPr>
              <p:spPr>
                <a:xfrm>
                  <a:off x="3304940" y="905699"/>
                  <a:ext cx="1989615" cy="1909445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700" dirty="0"/>
                </a:p>
              </p:txBody>
            </p:sp>
            <p:sp>
              <p:nvSpPr>
                <p:cNvPr id="78" name="TextBox 77"/>
                <p:cNvSpPr txBox="1"/>
                <p:nvPr/>
              </p:nvSpPr>
              <p:spPr>
                <a:xfrm>
                  <a:off x="3304940" y="905698"/>
                  <a:ext cx="1989615" cy="3142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700" dirty="0"/>
                    <a:t>Population Group</a:t>
                  </a:r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3579927" y="1154110"/>
                  <a:ext cx="1714627" cy="81621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700"/>
                </a:p>
              </p:txBody>
            </p:sp>
            <p:sp>
              <p:nvSpPr>
                <p:cNvPr id="80" name="TextBox 79"/>
                <p:cNvSpPr txBox="1"/>
                <p:nvPr/>
              </p:nvSpPr>
              <p:spPr>
                <a:xfrm>
                  <a:off x="3579928" y="1165940"/>
                  <a:ext cx="1714627" cy="3142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700" dirty="0"/>
                    <a:t>Populations</a:t>
                  </a:r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3579927" y="2050201"/>
                  <a:ext cx="1714628" cy="764942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700"/>
                </a:p>
              </p:txBody>
            </p:sp>
            <p:sp>
              <p:nvSpPr>
                <p:cNvPr id="82" name="TextBox 81"/>
                <p:cNvSpPr txBox="1"/>
                <p:nvPr/>
              </p:nvSpPr>
              <p:spPr>
                <a:xfrm>
                  <a:off x="3579928" y="2066436"/>
                  <a:ext cx="1714627" cy="3142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700" dirty="0" err="1"/>
                    <a:t>Stratifiers</a:t>
                  </a:r>
                  <a:endParaRPr lang="en-US" sz="700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3296853" y="2892103"/>
                  <a:ext cx="1997702" cy="722465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700"/>
                </a:p>
              </p:txBody>
            </p:sp>
            <p:sp>
              <p:nvSpPr>
                <p:cNvPr id="84" name="TextBox 83"/>
                <p:cNvSpPr txBox="1"/>
                <p:nvPr/>
              </p:nvSpPr>
              <p:spPr>
                <a:xfrm>
                  <a:off x="3296853" y="2900343"/>
                  <a:ext cx="1997702" cy="3142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700" dirty="0"/>
                    <a:t>Supplemental Data</a:t>
                  </a:r>
                </a:p>
              </p:txBody>
            </p:sp>
            <p:sp>
              <p:nvSpPr>
                <p:cNvPr id="85" name="Rounded Rectangle 84"/>
                <p:cNvSpPr/>
                <p:nvPr/>
              </p:nvSpPr>
              <p:spPr>
                <a:xfrm>
                  <a:off x="3705289" y="1426192"/>
                  <a:ext cx="659161" cy="426843"/>
                </a:xfrm>
                <a:prstGeom prst="roundRect">
                  <a:avLst/>
                </a:prstGeom>
                <a:solidFill>
                  <a:schemeClr val="accent1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700" dirty="0"/>
                    <a:t>1</a:t>
                  </a:r>
                </a:p>
              </p:txBody>
            </p:sp>
            <p:sp>
              <p:nvSpPr>
                <p:cNvPr id="86" name="Rounded Rectangle 85"/>
                <p:cNvSpPr/>
                <p:nvPr/>
              </p:nvSpPr>
              <p:spPr>
                <a:xfrm>
                  <a:off x="4489811" y="1433578"/>
                  <a:ext cx="659161" cy="426843"/>
                </a:xfrm>
                <a:prstGeom prst="roundRect">
                  <a:avLst/>
                </a:prstGeom>
                <a:solidFill>
                  <a:schemeClr val="accent1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700" dirty="0"/>
                    <a:t>1</a:t>
                  </a:r>
                </a:p>
              </p:txBody>
            </p:sp>
            <p:sp>
              <p:nvSpPr>
                <p:cNvPr id="87" name="Rounded Rectangle 86"/>
                <p:cNvSpPr/>
                <p:nvPr/>
              </p:nvSpPr>
              <p:spPr>
                <a:xfrm>
                  <a:off x="3705289" y="2290546"/>
                  <a:ext cx="659161" cy="426843"/>
                </a:xfrm>
                <a:prstGeom prst="roundRect">
                  <a:avLst/>
                </a:prstGeom>
                <a:solidFill>
                  <a:schemeClr val="accent1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700" dirty="0"/>
                </a:p>
              </p:txBody>
            </p:sp>
            <p:sp>
              <p:nvSpPr>
                <p:cNvPr id="88" name="Rounded Rectangle 87"/>
                <p:cNvSpPr/>
                <p:nvPr/>
              </p:nvSpPr>
              <p:spPr>
                <a:xfrm>
                  <a:off x="4489811" y="2297932"/>
                  <a:ext cx="659161" cy="426843"/>
                </a:xfrm>
                <a:prstGeom prst="roundRect">
                  <a:avLst/>
                </a:prstGeom>
                <a:solidFill>
                  <a:schemeClr val="accent1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700" dirty="0"/>
                </a:p>
              </p:txBody>
            </p:sp>
            <p:sp>
              <p:nvSpPr>
                <p:cNvPr id="89" name="Rounded Rectangle 88"/>
                <p:cNvSpPr/>
                <p:nvPr/>
              </p:nvSpPr>
              <p:spPr>
                <a:xfrm>
                  <a:off x="3430976" y="3115980"/>
                  <a:ext cx="659161" cy="426843"/>
                </a:xfrm>
                <a:prstGeom prst="roundRect">
                  <a:avLst/>
                </a:prstGeom>
                <a:solidFill>
                  <a:schemeClr val="accent1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700" dirty="0"/>
                </a:p>
              </p:txBody>
            </p:sp>
            <p:sp>
              <p:nvSpPr>
                <p:cNvPr id="90" name="Rounded Rectangle 89"/>
                <p:cNvSpPr/>
                <p:nvPr/>
              </p:nvSpPr>
              <p:spPr>
                <a:xfrm>
                  <a:off x="4224260" y="3103921"/>
                  <a:ext cx="659161" cy="426843"/>
                </a:xfrm>
                <a:prstGeom prst="roundRect">
                  <a:avLst/>
                </a:prstGeom>
                <a:solidFill>
                  <a:schemeClr val="accent1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700" dirty="0"/>
                </a:p>
              </p:txBody>
            </p:sp>
          </p:grpSp>
          <p:sp>
            <p:nvSpPr>
              <p:cNvPr id="67" name="Oval 66"/>
              <p:cNvSpPr/>
              <p:nvPr/>
            </p:nvSpPr>
            <p:spPr>
              <a:xfrm>
                <a:off x="3760556" y="2308373"/>
                <a:ext cx="329581" cy="20298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1</a:t>
                </a:r>
              </a:p>
            </p:txBody>
          </p:sp>
          <p:sp>
            <p:nvSpPr>
              <p:cNvPr id="68" name="Oval 67"/>
              <p:cNvSpPr/>
              <p:nvPr/>
            </p:nvSpPr>
            <p:spPr>
              <a:xfrm>
                <a:off x="4007235" y="2470091"/>
                <a:ext cx="329581" cy="20298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0</a:t>
                </a:r>
              </a:p>
            </p:txBody>
          </p:sp>
          <p:sp>
            <p:nvSpPr>
              <p:cNvPr id="69" name="Oval 68"/>
              <p:cNvSpPr/>
              <p:nvPr/>
            </p:nvSpPr>
            <p:spPr>
              <a:xfrm>
                <a:off x="4536005" y="2334225"/>
                <a:ext cx="329581" cy="20298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1</a:t>
                </a:r>
              </a:p>
            </p:txBody>
          </p:sp>
          <p:sp>
            <p:nvSpPr>
              <p:cNvPr id="70" name="Oval 69"/>
              <p:cNvSpPr/>
              <p:nvPr/>
            </p:nvSpPr>
            <p:spPr>
              <a:xfrm>
                <a:off x="4782684" y="2495943"/>
                <a:ext cx="329581" cy="20298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0</a:t>
                </a:r>
              </a:p>
            </p:txBody>
          </p:sp>
          <p:sp>
            <p:nvSpPr>
              <p:cNvPr id="71" name="Oval 70"/>
              <p:cNvSpPr/>
              <p:nvPr/>
            </p:nvSpPr>
            <p:spPr>
              <a:xfrm>
                <a:off x="3483545" y="3142279"/>
                <a:ext cx="329581" cy="20298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1</a:t>
                </a:r>
              </a:p>
            </p:txBody>
          </p:sp>
          <p:sp>
            <p:nvSpPr>
              <p:cNvPr id="72" name="Oval 71"/>
              <p:cNvSpPr/>
              <p:nvPr/>
            </p:nvSpPr>
            <p:spPr>
              <a:xfrm>
                <a:off x="3730224" y="3303997"/>
                <a:ext cx="329581" cy="20298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0</a:t>
                </a:r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4278178" y="3139818"/>
                <a:ext cx="329581" cy="20298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0</a:t>
                </a:r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4524857" y="3301536"/>
                <a:ext cx="329581" cy="20298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1</a:t>
                </a:r>
              </a:p>
            </p:txBody>
          </p:sp>
        </p:grpSp>
        <p:sp>
          <p:nvSpPr>
            <p:cNvPr id="64" name="Flowchart: Multidocument 63"/>
            <p:cNvSpPr/>
            <p:nvPr/>
          </p:nvSpPr>
          <p:spPr>
            <a:xfrm>
              <a:off x="3638421" y="4052841"/>
              <a:ext cx="1171678" cy="1118320"/>
            </a:xfrm>
            <a:prstGeom prst="flowChartMultidocumen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dirty="0"/>
                <a:t>Resources</a:t>
              </a:r>
              <a:endParaRPr lang="en-US" sz="1000" dirty="0"/>
            </a:p>
          </p:txBody>
        </p:sp>
        <p:cxnSp>
          <p:nvCxnSpPr>
            <p:cNvPr id="65" name="Straight Arrow Connector 64"/>
            <p:cNvCxnSpPr>
              <a:stCxn id="83" idx="2"/>
              <a:endCxn id="64" idx="0"/>
            </p:cNvCxnSpPr>
            <p:nvPr/>
          </p:nvCxnSpPr>
          <p:spPr>
            <a:xfrm>
              <a:off x="4295704" y="3614567"/>
              <a:ext cx="9164" cy="43827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0" name="Group 119"/>
          <p:cNvGrpSpPr/>
          <p:nvPr/>
        </p:nvGrpSpPr>
        <p:grpSpPr>
          <a:xfrm>
            <a:off x="6621035" y="3301373"/>
            <a:ext cx="1317268" cy="2880992"/>
            <a:chOff x="3078480" y="645457"/>
            <a:chExt cx="2216075" cy="4525704"/>
          </a:xfrm>
        </p:grpSpPr>
        <p:grpSp>
          <p:nvGrpSpPr>
            <p:cNvPr id="121" name="Group 120"/>
            <p:cNvGrpSpPr/>
            <p:nvPr/>
          </p:nvGrpSpPr>
          <p:grpSpPr>
            <a:xfrm>
              <a:off x="3078480" y="645457"/>
              <a:ext cx="2216075" cy="2969111"/>
              <a:chOff x="3078480" y="645457"/>
              <a:chExt cx="2216075" cy="2969111"/>
            </a:xfrm>
          </p:grpSpPr>
          <p:grpSp>
            <p:nvGrpSpPr>
              <p:cNvPr id="124" name="Group 123"/>
              <p:cNvGrpSpPr/>
              <p:nvPr/>
            </p:nvGrpSpPr>
            <p:grpSpPr>
              <a:xfrm>
                <a:off x="3078480" y="645457"/>
                <a:ext cx="2216075" cy="2969111"/>
                <a:chOff x="3078480" y="645457"/>
                <a:chExt cx="2216075" cy="2969111"/>
              </a:xfrm>
            </p:grpSpPr>
            <p:sp>
              <p:nvSpPr>
                <p:cNvPr id="133" name="Rectangle 132"/>
                <p:cNvSpPr/>
                <p:nvPr/>
              </p:nvSpPr>
              <p:spPr>
                <a:xfrm>
                  <a:off x="3078480" y="645457"/>
                  <a:ext cx="2216075" cy="2969111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700"/>
                </a:p>
              </p:txBody>
            </p:sp>
            <p:sp>
              <p:nvSpPr>
                <p:cNvPr id="134" name="TextBox 133"/>
                <p:cNvSpPr txBox="1"/>
                <p:nvPr/>
              </p:nvSpPr>
              <p:spPr>
                <a:xfrm>
                  <a:off x="3078480" y="645457"/>
                  <a:ext cx="2216075" cy="3142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700" dirty="0" err="1"/>
                    <a:t>MeasureReport</a:t>
                  </a:r>
                  <a:r>
                    <a:rPr lang="en-US" sz="700" dirty="0"/>
                    <a:t> - Individual</a:t>
                  </a:r>
                </a:p>
              </p:txBody>
            </p:sp>
            <p:sp>
              <p:nvSpPr>
                <p:cNvPr id="135" name="Rectangle 134"/>
                <p:cNvSpPr/>
                <p:nvPr/>
              </p:nvSpPr>
              <p:spPr>
                <a:xfrm>
                  <a:off x="3304940" y="905699"/>
                  <a:ext cx="1989615" cy="1909445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700" dirty="0"/>
                </a:p>
              </p:txBody>
            </p:sp>
            <p:sp>
              <p:nvSpPr>
                <p:cNvPr id="136" name="TextBox 135"/>
                <p:cNvSpPr txBox="1"/>
                <p:nvPr/>
              </p:nvSpPr>
              <p:spPr>
                <a:xfrm>
                  <a:off x="3304940" y="905698"/>
                  <a:ext cx="1989615" cy="3142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700" dirty="0"/>
                    <a:t>Population Group</a:t>
                  </a:r>
                </a:p>
              </p:txBody>
            </p:sp>
            <p:sp>
              <p:nvSpPr>
                <p:cNvPr id="137" name="Rectangle 136"/>
                <p:cNvSpPr/>
                <p:nvPr/>
              </p:nvSpPr>
              <p:spPr>
                <a:xfrm>
                  <a:off x="3579927" y="1154110"/>
                  <a:ext cx="1714627" cy="81621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700"/>
                </a:p>
              </p:txBody>
            </p:sp>
            <p:sp>
              <p:nvSpPr>
                <p:cNvPr id="138" name="TextBox 137"/>
                <p:cNvSpPr txBox="1"/>
                <p:nvPr/>
              </p:nvSpPr>
              <p:spPr>
                <a:xfrm>
                  <a:off x="3579928" y="1165940"/>
                  <a:ext cx="1714627" cy="3142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700" dirty="0"/>
                    <a:t>Populations</a:t>
                  </a:r>
                </a:p>
              </p:txBody>
            </p:sp>
            <p:sp>
              <p:nvSpPr>
                <p:cNvPr id="139" name="Rectangle 138"/>
                <p:cNvSpPr/>
                <p:nvPr/>
              </p:nvSpPr>
              <p:spPr>
                <a:xfrm>
                  <a:off x="3579927" y="2050201"/>
                  <a:ext cx="1714628" cy="764942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700"/>
                </a:p>
              </p:txBody>
            </p:sp>
            <p:sp>
              <p:nvSpPr>
                <p:cNvPr id="140" name="TextBox 139"/>
                <p:cNvSpPr txBox="1"/>
                <p:nvPr/>
              </p:nvSpPr>
              <p:spPr>
                <a:xfrm>
                  <a:off x="3579928" y="2066436"/>
                  <a:ext cx="1714627" cy="3142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700" dirty="0" err="1"/>
                    <a:t>Stratifiers</a:t>
                  </a:r>
                  <a:endParaRPr lang="en-US" sz="700" dirty="0"/>
                </a:p>
              </p:txBody>
            </p:sp>
            <p:sp>
              <p:nvSpPr>
                <p:cNvPr id="141" name="Rectangle 140"/>
                <p:cNvSpPr/>
                <p:nvPr/>
              </p:nvSpPr>
              <p:spPr>
                <a:xfrm>
                  <a:off x="3296853" y="2892103"/>
                  <a:ext cx="1997702" cy="722465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700"/>
                </a:p>
              </p:txBody>
            </p:sp>
            <p:sp>
              <p:nvSpPr>
                <p:cNvPr id="142" name="TextBox 141"/>
                <p:cNvSpPr txBox="1"/>
                <p:nvPr/>
              </p:nvSpPr>
              <p:spPr>
                <a:xfrm>
                  <a:off x="3296853" y="2900343"/>
                  <a:ext cx="1997702" cy="3142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700" dirty="0"/>
                    <a:t>Supplemental Data</a:t>
                  </a:r>
                </a:p>
              </p:txBody>
            </p:sp>
            <p:sp>
              <p:nvSpPr>
                <p:cNvPr id="143" name="Rounded Rectangle 142"/>
                <p:cNvSpPr/>
                <p:nvPr/>
              </p:nvSpPr>
              <p:spPr>
                <a:xfrm>
                  <a:off x="3705289" y="1426192"/>
                  <a:ext cx="659161" cy="426843"/>
                </a:xfrm>
                <a:prstGeom prst="roundRect">
                  <a:avLst/>
                </a:prstGeom>
                <a:solidFill>
                  <a:schemeClr val="accent1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700" dirty="0"/>
                    <a:t>1</a:t>
                  </a:r>
                </a:p>
              </p:txBody>
            </p:sp>
            <p:sp>
              <p:nvSpPr>
                <p:cNvPr id="144" name="Rounded Rectangle 143"/>
                <p:cNvSpPr/>
                <p:nvPr/>
              </p:nvSpPr>
              <p:spPr>
                <a:xfrm>
                  <a:off x="4489811" y="1433578"/>
                  <a:ext cx="659161" cy="426843"/>
                </a:xfrm>
                <a:prstGeom prst="roundRect">
                  <a:avLst/>
                </a:prstGeom>
                <a:solidFill>
                  <a:schemeClr val="accent1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700" dirty="0"/>
                    <a:t>1</a:t>
                  </a:r>
                </a:p>
              </p:txBody>
            </p:sp>
            <p:sp>
              <p:nvSpPr>
                <p:cNvPr id="145" name="Rounded Rectangle 144"/>
                <p:cNvSpPr/>
                <p:nvPr/>
              </p:nvSpPr>
              <p:spPr>
                <a:xfrm>
                  <a:off x="3705289" y="2290546"/>
                  <a:ext cx="659161" cy="426843"/>
                </a:xfrm>
                <a:prstGeom prst="roundRect">
                  <a:avLst/>
                </a:prstGeom>
                <a:solidFill>
                  <a:schemeClr val="accent1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700" dirty="0"/>
                </a:p>
              </p:txBody>
            </p:sp>
            <p:sp>
              <p:nvSpPr>
                <p:cNvPr id="146" name="Rounded Rectangle 145"/>
                <p:cNvSpPr/>
                <p:nvPr/>
              </p:nvSpPr>
              <p:spPr>
                <a:xfrm>
                  <a:off x="4489811" y="2297932"/>
                  <a:ext cx="659161" cy="426843"/>
                </a:xfrm>
                <a:prstGeom prst="roundRect">
                  <a:avLst/>
                </a:prstGeom>
                <a:solidFill>
                  <a:schemeClr val="accent1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700" dirty="0"/>
                </a:p>
              </p:txBody>
            </p:sp>
            <p:sp>
              <p:nvSpPr>
                <p:cNvPr id="147" name="Rounded Rectangle 146"/>
                <p:cNvSpPr/>
                <p:nvPr/>
              </p:nvSpPr>
              <p:spPr>
                <a:xfrm>
                  <a:off x="3430976" y="3115980"/>
                  <a:ext cx="659161" cy="426843"/>
                </a:xfrm>
                <a:prstGeom prst="roundRect">
                  <a:avLst/>
                </a:prstGeom>
                <a:solidFill>
                  <a:schemeClr val="accent1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700" dirty="0"/>
                </a:p>
              </p:txBody>
            </p:sp>
            <p:sp>
              <p:nvSpPr>
                <p:cNvPr id="148" name="Rounded Rectangle 147"/>
                <p:cNvSpPr/>
                <p:nvPr/>
              </p:nvSpPr>
              <p:spPr>
                <a:xfrm>
                  <a:off x="4224260" y="3103921"/>
                  <a:ext cx="659161" cy="426843"/>
                </a:xfrm>
                <a:prstGeom prst="roundRect">
                  <a:avLst/>
                </a:prstGeom>
                <a:solidFill>
                  <a:schemeClr val="accent1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700" dirty="0"/>
                </a:p>
              </p:txBody>
            </p:sp>
          </p:grpSp>
          <p:sp>
            <p:nvSpPr>
              <p:cNvPr id="125" name="Oval 124"/>
              <p:cNvSpPr/>
              <p:nvPr/>
            </p:nvSpPr>
            <p:spPr>
              <a:xfrm>
                <a:off x="3760556" y="2308373"/>
                <a:ext cx="329581" cy="20298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1</a:t>
                </a:r>
              </a:p>
            </p:txBody>
          </p:sp>
          <p:sp>
            <p:nvSpPr>
              <p:cNvPr id="126" name="Oval 125"/>
              <p:cNvSpPr/>
              <p:nvPr/>
            </p:nvSpPr>
            <p:spPr>
              <a:xfrm>
                <a:off x="4007235" y="2470091"/>
                <a:ext cx="329581" cy="20298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0</a:t>
                </a:r>
              </a:p>
            </p:txBody>
          </p:sp>
          <p:sp>
            <p:nvSpPr>
              <p:cNvPr id="127" name="Oval 126"/>
              <p:cNvSpPr/>
              <p:nvPr/>
            </p:nvSpPr>
            <p:spPr>
              <a:xfrm>
                <a:off x="4536005" y="2334225"/>
                <a:ext cx="329581" cy="20298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1</a:t>
                </a:r>
              </a:p>
            </p:txBody>
          </p:sp>
          <p:sp>
            <p:nvSpPr>
              <p:cNvPr id="128" name="Oval 127"/>
              <p:cNvSpPr/>
              <p:nvPr/>
            </p:nvSpPr>
            <p:spPr>
              <a:xfrm>
                <a:off x="4782684" y="2495943"/>
                <a:ext cx="329581" cy="20298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0</a:t>
                </a:r>
              </a:p>
            </p:txBody>
          </p:sp>
          <p:sp>
            <p:nvSpPr>
              <p:cNvPr id="129" name="Oval 128"/>
              <p:cNvSpPr/>
              <p:nvPr/>
            </p:nvSpPr>
            <p:spPr>
              <a:xfrm>
                <a:off x="3483545" y="3142279"/>
                <a:ext cx="329581" cy="20298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1</a:t>
                </a:r>
              </a:p>
            </p:txBody>
          </p:sp>
          <p:sp>
            <p:nvSpPr>
              <p:cNvPr id="130" name="Oval 129"/>
              <p:cNvSpPr/>
              <p:nvPr/>
            </p:nvSpPr>
            <p:spPr>
              <a:xfrm>
                <a:off x="3730224" y="3303997"/>
                <a:ext cx="329581" cy="20298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0</a:t>
                </a:r>
              </a:p>
            </p:txBody>
          </p:sp>
          <p:sp>
            <p:nvSpPr>
              <p:cNvPr id="131" name="Oval 130"/>
              <p:cNvSpPr/>
              <p:nvPr/>
            </p:nvSpPr>
            <p:spPr>
              <a:xfrm>
                <a:off x="4278178" y="3139818"/>
                <a:ext cx="329581" cy="20298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0</a:t>
                </a:r>
              </a:p>
            </p:txBody>
          </p:sp>
          <p:sp>
            <p:nvSpPr>
              <p:cNvPr id="132" name="Oval 131"/>
              <p:cNvSpPr/>
              <p:nvPr/>
            </p:nvSpPr>
            <p:spPr>
              <a:xfrm>
                <a:off x="4524857" y="3301536"/>
                <a:ext cx="329581" cy="20298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1</a:t>
                </a:r>
              </a:p>
            </p:txBody>
          </p:sp>
        </p:grpSp>
        <p:sp>
          <p:nvSpPr>
            <p:cNvPr id="122" name="Flowchart: Multidocument 121"/>
            <p:cNvSpPr/>
            <p:nvPr/>
          </p:nvSpPr>
          <p:spPr>
            <a:xfrm>
              <a:off x="3638421" y="4052841"/>
              <a:ext cx="1171678" cy="1118320"/>
            </a:xfrm>
            <a:prstGeom prst="flowChartMultidocumen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dirty="0"/>
                <a:t>Resources</a:t>
              </a:r>
              <a:endParaRPr lang="en-US" sz="1000" dirty="0"/>
            </a:p>
          </p:txBody>
        </p:sp>
        <p:cxnSp>
          <p:nvCxnSpPr>
            <p:cNvPr id="123" name="Straight Arrow Connector 122"/>
            <p:cNvCxnSpPr>
              <a:stCxn id="141" idx="2"/>
              <a:endCxn id="122" idx="0"/>
            </p:cNvCxnSpPr>
            <p:nvPr/>
          </p:nvCxnSpPr>
          <p:spPr>
            <a:xfrm>
              <a:off x="4295704" y="3614567"/>
              <a:ext cx="9164" cy="43827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Rectangle 17"/>
          <p:cNvSpPr/>
          <p:nvPr/>
        </p:nvSpPr>
        <p:spPr>
          <a:xfrm>
            <a:off x="4810296" y="1348316"/>
            <a:ext cx="844174" cy="37844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IPOP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6177933" y="1343126"/>
            <a:ext cx="844174" cy="39040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DEN</a:t>
            </a:r>
          </a:p>
        </p:txBody>
      </p:sp>
      <p:sp>
        <p:nvSpPr>
          <p:cNvPr id="150" name="Rectangle 149"/>
          <p:cNvSpPr/>
          <p:nvPr/>
        </p:nvSpPr>
        <p:spPr>
          <a:xfrm>
            <a:off x="5510485" y="2191309"/>
            <a:ext cx="844174" cy="33963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Male</a:t>
            </a:r>
          </a:p>
        </p:txBody>
      </p:sp>
      <p:sp>
        <p:nvSpPr>
          <p:cNvPr id="151" name="Rectangle 150"/>
          <p:cNvSpPr/>
          <p:nvPr/>
        </p:nvSpPr>
        <p:spPr>
          <a:xfrm>
            <a:off x="7536856" y="1334641"/>
            <a:ext cx="844174" cy="39040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NUM</a:t>
            </a:r>
          </a:p>
        </p:txBody>
      </p:sp>
      <p:sp>
        <p:nvSpPr>
          <p:cNvPr id="152" name="Rectangle 151"/>
          <p:cNvSpPr/>
          <p:nvPr/>
        </p:nvSpPr>
        <p:spPr>
          <a:xfrm>
            <a:off x="6973374" y="2204163"/>
            <a:ext cx="844174" cy="33963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Female</a:t>
            </a:r>
          </a:p>
        </p:txBody>
      </p:sp>
      <p:cxnSp>
        <p:nvCxnSpPr>
          <p:cNvPr id="46" name="Elbow Connector 45"/>
          <p:cNvCxnSpPr>
            <a:cxnSpLocks/>
            <a:stCxn id="33" idx="3"/>
            <a:endCxn id="18" idx="0"/>
          </p:cNvCxnSpPr>
          <p:nvPr/>
        </p:nvCxnSpPr>
        <p:spPr>
          <a:xfrm>
            <a:off x="4177642" y="1157816"/>
            <a:ext cx="1054741" cy="19050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Elbow Connector 156"/>
          <p:cNvCxnSpPr>
            <a:cxnSpLocks/>
            <a:stCxn id="33" idx="3"/>
            <a:endCxn id="149" idx="0"/>
          </p:cNvCxnSpPr>
          <p:nvPr/>
        </p:nvCxnSpPr>
        <p:spPr>
          <a:xfrm>
            <a:off x="4177642" y="1157816"/>
            <a:ext cx="2422378" cy="18531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Elbow Connector 158"/>
          <p:cNvCxnSpPr>
            <a:cxnSpLocks/>
            <a:stCxn id="33" idx="3"/>
            <a:endCxn id="151" idx="0"/>
          </p:cNvCxnSpPr>
          <p:nvPr/>
        </p:nvCxnSpPr>
        <p:spPr>
          <a:xfrm>
            <a:off x="4177642" y="1157816"/>
            <a:ext cx="3781301" cy="17682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Elbow Connector 179"/>
          <p:cNvCxnSpPr>
            <a:stCxn id="18" idx="2"/>
            <a:endCxn id="76" idx="0"/>
          </p:cNvCxnSpPr>
          <p:nvPr/>
        </p:nvCxnSpPr>
        <p:spPr>
          <a:xfrm rot="16200000" flipH="1">
            <a:off x="4730941" y="2228197"/>
            <a:ext cx="1586586" cy="583703"/>
          </a:xfrm>
          <a:prstGeom prst="bentConnector3">
            <a:avLst>
              <a:gd name="adj1" fmla="val 8390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Elbow Connector 205"/>
          <p:cNvCxnSpPr>
            <a:stCxn id="18" idx="2"/>
            <a:endCxn id="134" idx="0"/>
          </p:cNvCxnSpPr>
          <p:nvPr/>
        </p:nvCxnSpPr>
        <p:spPr>
          <a:xfrm rot="16200000" flipH="1">
            <a:off x="5468718" y="1490421"/>
            <a:ext cx="1574617" cy="2047286"/>
          </a:xfrm>
          <a:prstGeom prst="bentConnector3">
            <a:avLst>
              <a:gd name="adj1" fmla="val 7664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Elbow Connector 208"/>
          <p:cNvCxnSpPr>
            <a:stCxn id="151" idx="2"/>
          </p:cNvCxnSpPr>
          <p:nvPr/>
        </p:nvCxnSpPr>
        <p:spPr>
          <a:xfrm rot="5400000">
            <a:off x="7013192" y="2336525"/>
            <a:ext cx="1557226" cy="334277"/>
          </a:xfrm>
          <a:prstGeom prst="bentConnector3">
            <a:avLst>
              <a:gd name="adj1" fmla="val 6658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Arrow Connector 212"/>
          <p:cNvCxnSpPr>
            <a:stCxn id="152" idx="2"/>
          </p:cNvCxnSpPr>
          <p:nvPr/>
        </p:nvCxnSpPr>
        <p:spPr>
          <a:xfrm flipH="1">
            <a:off x="7385435" y="2543797"/>
            <a:ext cx="10026" cy="7695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Arrow Connector 214"/>
          <p:cNvCxnSpPr>
            <a:stCxn id="150" idx="2"/>
          </p:cNvCxnSpPr>
          <p:nvPr/>
        </p:nvCxnSpPr>
        <p:spPr>
          <a:xfrm flipH="1">
            <a:off x="5921852" y="2530943"/>
            <a:ext cx="10720" cy="7704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Elbow Connector 216"/>
          <p:cNvCxnSpPr>
            <a:stCxn id="149" idx="2"/>
          </p:cNvCxnSpPr>
          <p:nvPr/>
        </p:nvCxnSpPr>
        <p:spPr>
          <a:xfrm rot="5400000">
            <a:off x="5603350" y="2308119"/>
            <a:ext cx="1571254" cy="422087"/>
          </a:xfrm>
          <a:prstGeom prst="bentConnector3">
            <a:avLst>
              <a:gd name="adj1" fmla="val 5958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Elbow Connector 218"/>
          <p:cNvCxnSpPr>
            <a:stCxn id="149" idx="2"/>
          </p:cNvCxnSpPr>
          <p:nvPr/>
        </p:nvCxnSpPr>
        <p:spPr>
          <a:xfrm rot="16200000" flipH="1">
            <a:off x="6013917" y="2319638"/>
            <a:ext cx="1571254" cy="399048"/>
          </a:xfrm>
          <a:prstGeom prst="bentConnector3">
            <a:avLst>
              <a:gd name="adj1" fmla="val 5958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Elbow Connector 241"/>
          <p:cNvCxnSpPr>
            <a:cxnSpLocks/>
            <a:stCxn id="35" idx="3"/>
            <a:endCxn id="150" idx="0"/>
          </p:cNvCxnSpPr>
          <p:nvPr/>
        </p:nvCxnSpPr>
        <p:spPr>
          <a:xfrm>
            <a:off x="4177642" y="2058314"/>
            <a:ext cx="1754930" cy="13299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Elbow Connector 243"/>
          <p:cNvCxnSpPr>
            <a:cxnSpLocks/>
            <a:stCxn id="35" idx="3"/>
            <a:endCxn id="152" idx="0"/>
          </p:cNvCxnSpPr>
          <p:nvPr/>
        </p:nvCxnSpPr>
        <p:spPr>
          <a:xfrm>
            <a:off x="4177642" y="2058314"/>
            <a:ext cx="3217819" cy="14584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5494B833-4F69-F67E-C301-699F7E136F0B}"/>
              </a:ext>
            </a:extLst>
          </p:cNvPr>
          <p:cNvSpPr txBox="1"/>
          <p:nvPr/>
        </p:nvSpPr>
        <p:spPr>
          <a:xfrm>
            <a:off x="5980583" y="786998"/>
            <a:ext cx="10547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</a:rPr>
              <a:t>List Resources</a:t>
            </a:r>
          </a:p>
        </p:txBody>
      </p:sp>
    </p:spTree>
    <p:extLst>
      <p:ext uri="{BB962C8B-B14F-4D97-AF65-F5344CB8AC3E}">
        <p14:creationId xmlns:p14="http://schemas.microsoft.com/office/powerpoint/2010/main" val="39851973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5592</TotalTime>
  <Words>446</Words>
  <Application>Microsoft Macintosh PowerPoint</Application>
  <PresentationFormat>Widescreen</PresentationFormat>
  <Paragraphs>212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Bryn</dc:creator>
  <cp:lastModifiedBy>Bryant Austin</cp:lastModifiedBy>
  <cp:revision>26</cp:revision>
  <dcterms:created xsi:type="dcterms:W3CDTF">2016-03-18T21:24:23Z</dcterms:created>
  <dcterms:modified xsi:type="dcterms:W3CDTF">2024-11-21T15:33:29Z</dcterms:modified>
</cp:coreProperties>
</file>