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63" r:id="rId6"/>
    <p:sldId id="264" r:id="rId7"/>
    <p:sldId id="265" r:id="rId8"/>
    <p:sldId id="267" r:id="rId9"/>
    <p:sldId id="266" r:id="rId10"/>
    <p:sldId id="268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1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55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9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3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4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7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9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1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71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F21E0-95B6-4C5C-A55D-C5056E4C25C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4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 Resource Diagram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11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Option 4 – MeasureReport using Condition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An additional way you can represent exclusions in the Colorectal Cancer Screening measure is with certain conditions.  The </a:t>
            </a:r>
            <a:r>
              <a:rPr lang="en-US" dirty="0" err="1" smtClean="0"/>
              <a:t>valuesets</a:t>
            </a:r>
            <a:r>
              <a:rPr lang="en-US" dirty="0" smtClean="0"/>
              <a:t>/codes that allow for the patient not to be screened for colorectal cancer are specified in the measure.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following MeasureReport diagram shows the related resources that can be used to represent when you need to send a Condition that represents an exclusion to the measure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191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MeasureReport using Condition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Measure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MeasureReport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Flowchart: Alternate Process 9"/>
          <p:cNvSpPr/>
          <p:nvPr/>
        </p:nvSpPr>
        <p:spPr>
          <a:xfrm>
            <a:off x="762000" y="4572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Condition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47244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Organization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Flowchart: Alternate Process 14"/>
          <p:cNvSpPr/>
          <p:nvPr/>
        </p:nvSpPr>
        <p:spPr>
          <a:xfrm>
            <a:off x="4732506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Patient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</a:t>
            </a:r>
            <a:r>
              <a:rPr lang="en-US" sz="1100" b="1" dirty="0" smtClean="0"/>
              <a:t>easure</a:t>
            </a:r>
            <a:endParaRPr lang="en-US" sz="1100" b="1" dirty="0"/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43840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446506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24200" y="25591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supportingOrganization</a:t>
            </a:r>
            <a:endParaRPr lang="en-US" sz="11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evaluatedResources</a:t>
            </a:r>
            <a:endParaRPr lang="en-US" sz="11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729822" y="358879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</a:t>
            </a:r>
            <a:r>
              <a:rPr lang="en-US" sz="1100" b="1" dirty="0" smtClean="0"/>
              <a:t>atient</a:t>
            </a:r>
            <a:endParaRPr lang="en-US" sz="1100" b="1" dirty="0"/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86000" y="4164434"/>
            <a:ext cx="2446506" cy="7123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91887" y="433842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subject</a:t>
            </a:r>
            <a:endParaRPr lang="en-US" sz="11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57200" y="6293636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Used for Colorectal Cancer which is an exclusion for Colorectal Cancer Screening	</a:t>
            </a:r>
            <a:endParaRPr lang="en-US" dirty="0"/>
          </a:p>
        </p:txBody>
      </p:sp>
      <p:sp>
        <p:nvSpPr>
          <p:cNvPr id="20" name="Flowchart: Alternate Process 19"/>
          <p:cNvSpPr/>
          <p:nvPr/>
        </p:nvSpPr>
        <p:spPr>
          <a:xfrm>
            <a:off x="4732506" y="567181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Practitioner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" name="Flowchart: Alternate Process 20"/>
          <p:cNvSpPr/>
          <p:nvPr/>
        </p:nvSpPr>
        <p:spPr>
          <a:xfrm>
            <a:off x="4753583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Encounter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>
            <a:off x="2286000" y="4876800"/>
            <a:ext cx="2467583" cy="15397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86000" y="4876800"/>
            <a:ext cx="2446506" cy="109981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19449" y="54102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asserter</a:t>
            </a:r>
            <a:endParaRPr lang="en-US" sz="11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352799" y="4870315"/>
            <a:ext cx="8763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context</a:t>
            </a:r>
            <a:endParaRPr lang="en-US" sz="1100" b="1" dirty="0"/>
          </a:p>
        </p:txBody>
      </p:sp>
      <p:sp>
        <p:nvSpPr>
          <p:cNvPr id="29" name="Flowchart: Alternate Process 28"/>
          <p:cNvSpPr/>
          <p:nvPr/>
        </p:nvSpPr>
        <p:spPr>
          <a:xfrm>
            <a:off x="7543800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Location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89563" y="4795715"/>
            <a:ext cx="79604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location&gt;</a:t>
            </a:r>
          </a:p>
          <a:p>
            <a:pPr algn="ctr"/>
            <a:r>
              <a:rPr lang="en-US" sz="1100" b="1" dirty="0" smtClean="0"/>
              <a:t>location</a:t>
            </a:r>
            <a:endParaRPr lang="en-US" sz="1100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231375" y="5013982"/>
            <a:ext cx="1312425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Alternate Process 47"/>
          <p:cNvSpPr/>
          <p:nvPr/>
        </p:nvSpPr>
        <p:spPr>
          <a:xfrm>
            <a:off x="7543800" y="333467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Coverage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6256506" y="3639473"/>
            <a:ext cx="1287294" cy="52496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84495" y="3752025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beneficiary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669477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 Screening Measure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In a screening measure, you report both what is done that meets the screening requirement as well as information that would exclude the patient from being required to meet the measure.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Below are listed the resource diagrams that meet each situation in the COL screening measure.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81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Option 1</a:t>
            </a:r>
            <a:br>
              <a:rPr lang="en-US" dirty="0" smtClean="0"/>
            </a:br>
            <a:r>
              <a:rPr lang="en-US" dirty="0" smtClean="0"/>
              <a:t>Measure Report Using 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When certain laboratory results are done in a specified time period, the patient has been screened for colorectal cancer.  The </a:t>
            </a:r>
            <a:r>
              <a:rPr lang="en-US" dirty="0" err="1" smtClean="0"/>
              <a:t>valueset</a:t>
            </a:r>
            <a:r>
              <a:rPr lang="en-US" dirty="0" smtClean="0"/>
              <a:t> of codes in the measure will inform you as to which laboratory results qualify for meeting this measure.  Below is the data structure for what would be included with a DEQM Individual Measure Report when the patient has had a laboratory test to meet the screen measure.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125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Eric – this legend for </a:t>
            </a:r>
            <a:br>
              <a:rPr lang="en-US" dirty="0" smtClean="0"/>
            </a:br>
            <a:r>
              <a:rPr lang="en-US" dirty="0" smtClean="0"/>
              <a:t>all the diagrams that follow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5943600" y="304800"/>
            <a:ext cx="281940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Required Resource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Optional Resource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6096000" y="489466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096000" y="762000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895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MeasureReport using 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Measure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MeasureReport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Flowchart: Alternate Process 9"/>
          <p:cNvSpPr/>
          <p:nvPr/>
        </p:nvSpPr>
        <p:spPr>
          <a:xfrm>
            <a:off x="762000" y="4572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Observation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47244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Organization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Flowchart: Alternate Process 14"/>
          <p:cNvSpPr/>
          <p:nvPr/>
        </p:nvSpPr>
        <p:spPr>
          <a:xfrm>
            <a:off x="4732506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Patient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</a:t>
            </a:r>
            <a:r>
              <a:rPr lang="en-US" sz="1100" b="1" dirty="0" smtClean="0"/>
              <a:t>easure</a:t>
            </a:r>
            <a:endParaRPr lang="en-US" sz="1100" b="1" dirty="0"/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43840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446506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24200" y="25591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supportingOrganization</a:t>
            </a:r>
            <a:endParaRPr lang="en-US" sz="11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evaluatedResources</a:t>
            </a:r>
            <a:endParaRPr lang="en-US" sz="11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729822" y="358879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</a:t>
            </a:r>
            <a:r>
              <a:rPr lang="en-US" sz="1100" b="1" dirty="0" smtClean="0"/>
              <a:t>atient</a:t>
            </a:r>
            <a:endParaRPr lang="en-US" sz="1100" b="1" dirty="0"/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86000" y="4164434"/>
            <a:ext cx="2446506" cy="7123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91887" y="433842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subject</a:t>
            </a:r>
            <a:endParaRPr lang="en-US" sz="11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57200" y="6096000"/>
            <a:ext cx="37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Used for Fecal Occult Blood (FOBT) and FIT-DNA</a:t>
            </a:r>
            <a:endParaRPr lang="en-US" dirty="0"/>
          </a:p>
        </p:txBody>
      </p:sp>
      <p:sp>
        <p:nvSpPr>
          <p:cNvPr id="20" name="Flowchart: Alternate Process 19"/>
          <p:cNvSpPr/>
          <p:nvPr/>
        </p:nvSpPr>
        <p:spPr>
          <a:xfrm>
            <a:off x="4732506" y="567181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Practitioner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" name="Flowchart: Alternate Process 20"/>
          <p:cNvSpPr/>
          <p:nvPr/>
        </p:nvSpPr>
        <p:spPr>
          <a:xfrm>
            <a:off x="4753583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Encounter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>
            <a:off x="2286000" y="4876800"/>
            <a:ext cx="2467583" cy="15397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86000" y="4876800"/>
            <a:ext cx="2446506" cy="109981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19449" y="54102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performer</a:t>
            </a:r>
            <a:endParaRPr lang="en-US" sz="11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352799" y="4870315"/>
            <a:ext cx="8763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context</a:t>
            </a:r>
            <a:endParaRPr lang="en-US" sz="1100" b="1" dirty="0"/>
          </a:p>
        </p:txBody>
      </p:sp>
      <p:sp>
        <p:nvSpPr>
          <p:cNvPr id="29" name="Flowchart: Alternate Process 28"/>
          <p:cNvSpPr/>
          <p:nvPr/>
        </p:nvSpPr>
        <p:spPr>
          <a:xfrm>
            <a:off x="7543800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Location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89563" y="4795715"/>
            <a:ext cx="79604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location&gt;</a:t>
            </a:r>
          </a:p>
          <a:p>
            <a:pPr algn="ctr"/>
            <a:r>
              <a:rPr lang="en-US" sz="1100" b="1" dirty="0" smtClean="0"/>
              <a:t>location</a:t>
            </a:r>
            <a:endParaRPr lang="en-US" sz="1100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231375" y="5013982"/>
            <a:ext cx="1312425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Alternate Process 47"/>
          <p:cNvSpPr/>
          <p:nvPr/>
        </p:nvSpPr>
        <p:spPr>
          <a:xfrm>
            <a:off x="7543800" y="333467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Coverage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6256506" y="3639473"/>
            <a:ext cx="1287294" cy="52496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84495" y="3752025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beneficiary</a:t>
            </a:r>
            <a:endParaRPr lang="en-US" sz="1100" b="1" dirty="0"/>
          </a:p>
        </p:txBody>
      </p:sp>
      <p:sp>
        <p:nvSpPr>
          <p:cNvPr id="33" name="Flowchart: Alternate Process 32"/>
          <p:cNvSpPr/>
          <p:nvPr/>
        </p:nvSpPr>
        <p:spPr>
          <a:xfrm>
            <a:off x="5761610" y="597661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Organization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08387" y="1394856"/>
            <a:ext cx="281940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Required Resource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Optional Resource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484495" y="1600200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484495" y="1828800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577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/>
              <a:t>Option 2</a:t>
            </a:r>
            <a:br>
              <a:rPr lang="en-US" sz="3600" b="1" dirty="0" smtClean="0"/>
            </a:br>
            <a:r>
              <a:rPr lang="en-US" sz="3600" b="1" dirty="0" smtClean="0"/>
              <a:t>MeasureReport using </a:t>
            </a:r>
            <a:r>
              <a:rPr lang="en-US" sz="3600" b="1" dirty="0" err="1" smtClean="0"/>
              <a:t>DiagnosticReport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Another way a member can meet a screening measure is when certain procedures are performed and a report generated.  In FHIR, the report is documented in a </a:t>
            </a:r>
            <a:r>
              <a:rPr lang="en-US" dirty="0" err="1" smtClean="0"/>
              <a:t>DiagnosticReport</a:t>
            </a:r>
            <a:r>
              <a:rPr lang="en-US" dirty="0" smtClean="0"/>
              <a:t>.  The measure indicates what </a:t>
            </a:r>
            <a:r>
              <a:rPr lang="en-US" dirty="0" err="1" smtClean="0"/>
              <a:t>ValueSets</a:t>
            </a:r>
            <a:r>
              <a:rPr lang="en-US" dirty="0" smtClean="0"/>
              <a:t>/Codes can be used to report this </a:t>
            </a:r>
            <a:r>
              <a:rPr lang="en-US" dirty="0" err="1" smtClean="0"/>
              <a:t>meaure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following diagram shows how that would be represented in a DEQM Individual MeasureReport with associated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088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MeasureReport using Diagnostic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Measure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MeasureReport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Flowchart: Alternate Process 9"/>
          <p:cNvSpPr/>
          <p:nvPr/>
        </p:nvSpPr>
        <p:spPr>
          <a:xfrm>
            <a:off x="762000" y="4572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DiagnosticReport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47244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Organization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Flowchart: Alternate Process 14"/>
          <p:cNvSpPr/>
          <p:nvPr/>
        </p:nvSpPr>
        <p:spPr>
          <a:xfrm>
            <a:off x="4732506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Patient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</a:t>
            </a:r>
            <a:r>
              <a:rPr lang="en-US" sz="1100" b="1" dirty="0" smtClean="0"/>
              <a:t>easure</a:t>
            </a:r>
            <a:endParaRPr lang="en-US" sz="1100" b="1" dirty="0"/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43840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446506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24200" y="25591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supportingOrganization</a:t>
            </a:r>
            <a:endParaRPr lang="en-US" sz="11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evaluatedResources</a:t>
            </a:r>
            <a:endParaRPr lang="en-US" sz="11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729822" y="358879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</a:t>
            </a:r>
            <a:r>
              <a:rPr lang="en-US" sz="1100" b="1" dirty="0" smtClean="0"/>
              <a:t>atient</a:t>
            </a:r>
            <a:endParaRPr lang="en-US" sz="1100" b="1" dirty="0"/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86000" y="4164434"/>
            <a:ext cx="2446506" cy="7123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91887" y="433842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subject</a:t>
            </a:r>
            <a:endParaRPr lang="en-US" sz="11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57200" y="6293636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Used for Flexible Sigmoidoscopy and Colonoscopy</a:t>
            </a:r>
            <a:endParaRPr lang="en-US" dirty="0"/>
          </a:p>
        </p:txBody>
      </p:sp>
      <p:sp>
        <p:nvSpPr>
          <p:cNvPr id="20" name="Flowchart: Alternate Process 19"/>
          <p:cNvSpPr/>
          <p:nvPr/>
        </p:nvSpPr>
        <p:spPr>
          <a:xfrm>
            <a:off x="5257800" y="579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Practitioner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" name="Flowchart: Alternate Process 20"/>
          <p:cNvSpPr/>
          <p:nvPr/>
        </p:nvSpPr>
        <p:spPr>
          <a:xfrm>
            <a:off x="4753583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Encounter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>
            <a:off x="2286000" y="4876800"/>
            <a:ext cx="2467583" cy="15397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86000" y="4876800"/>
            <a:ext cx="2971800" cy="121920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24200" y="5410200"/>
            <a:ext cx="12382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</a:t>
            </a:r>
            <a:r>
              <a:rPr lang="en-US" sz="1100" b="1" dirty="0" smtClean="0"/>
              <a:t>erformer&gt;actor</a:t>
            </a:r>
            <a:endParaRPr lang="en-US" sz="11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835609" y="4815333"/>
            <a:ext cx="149927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/>
              <a:t>diagnosticReport-locationPerformed</a:t>
            </a:r>
            <a:endParaRPr lang="en-US" sz="1100" b="1" dirty="0"/>
          </a:p>
        </p:txBody>
      </p:sp>
      <p:sp>
        <p:nvSpPr>
          <p:cNvPr id="48" name="Flowchart: Alternate Process 47"/>
          <p:cNvSpPr/>
          <p:nvPr/>
        </p:nvSpPr>
        <p:spPr>
          <a:xfrm>
            <a:off x="7543800" y="333467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Coverage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6256506" y="3639473"/>
            <a:ext cx="1287294" cy="52496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84495" y="3752025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beneficiary</a:t>
            </a:r>
            <a:endParaRPr lang="en-US" sz="1100" b="1" dirty="0"/>
          </a:p>
        </p:txBody>
      </p:sp>
      <p:sp>
        <p:nvSpPr>
          <p:cNvPr id="33" name="Flowchart: Alternate Process 32"/>
          <p:cNvSpPr/>
          <p:nvPr/>
        </p:nvSpPr>
        <p:spPr>
          <a:xfrm>
            <a:off x="2362200" y="569700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Observation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>
            <a:stCxn id="10" idx="2"/>
            <a:endCxn id="33" idx="0"/>
          </p:cNvCxnSpPr>
          <p:nvPr/>
        </p:nvCxnSpPr>
        <p:spPr>
          <a:xfrm>
            <a:off x="1524000" y="5181600"/>
            <a:ext cx="1600200" cy="515406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24025" y="5355595"/>
            <a:ext cx="12382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report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437957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Option 3</a:t>
            </a:r>
            <a:br>
              <a:rPr lang="en-US" dirty="0" smtClean="0"/>
            </a:br>
            <a:r>
              <a:rPr lang="en-US" dirty="0" smtClean="0"/>
              <a:t>MeasureReport using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There are often times exclusions in a screening measure.  An exclusion is something that removes the requirement for a screening measure.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In Option 3, we show an example of where a certain procedure removes the requirement for Colorectal Cancer Screening.  As with the other options, the measure defines the </a:t>
            </a:r>
            <a:r>
              <a:rPr lang="en-US" dirty="0" err="1" smtClean="0"/>
              <a:t>valueset</a:t>
            </a:r>
            <a:r>
              <a:rPr lang="en-US" dirty="0" smtClean="0"/>
              <a:t>/codes that constitute a qualifying procedure</a:t>
            </a:r>
          </a:p>
          <a:p>
            <a:pPr marL="0" indent="0">
              <a:buNone/>
            </a:pPr>
            <a:r>
              <a:rPr lang="en-US" dirty="0" smtClean="0"/>
              <a:t>The following diagram shows how you would use a DEQM Individual MeasureReport and associated resources to report a procedure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240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MeasureReport using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Measure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MeasureReport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Flowchart: Alternate Process 9"/>
          <p:cNvSpPr/>
          <p:nvPr/>
        </p:nvSpPr>
        <p:spPr>
          <a:xfrm>
            <a:off x="726332" y="451633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Procedure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Flowchart: Alternate Process 13"/>
          <p:cNvSpPr/>
          <p:nvPr/>
        </p:nvSpPr>
        <p:spPr>
          <a:xfrm>
            <a:off x="47244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Organization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Flowchart: Alternate Process 14"/>
          <p:cNvSpPr/>
          <p:nvPr/>
        </p:nvSpPr>
        <p:spPr>
          <a:xfrm>
            <a:off x="4732506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Patient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</a:t>
            </a:r>
            <a:r>
              <a:rPr lang="en-US" sz="1100" b="1" dirty="0" smtClean="0"/>
              <a:t>easure</a:t>
            </a:r>
            <a:endParaRPr lang="en-US" sz="1100" b="1" dirty="0"/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43840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446506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24200" y="25591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supportingOrganization</a:t>
            </a:r>
            <a:endParaRPr lang="en-US" sz="11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evaluatedResources</a:t>
            </a:r>
            <a:endParaRPr lang="en-US" sz="11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729822" y="358879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</a:t>
            </a:r>
            <a:r>
              <a:rPr lang="en-US" sz="1100" b="1" dirty="0" smtClean="0"/>
              <a:t>atient</a:t>
            </a:r>
            <a:endParaRPr lang="en-US" sz="1100" b="1" dirty="0"/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50332" y="4164434"/>
            <a:ext cx="2482174" cy="6567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91887" y="433842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subject</a:t>
            </a:r>
            <a:endParaRPr lang="en-US" sz="11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57199" y="6293636"/>
            <a:ext cx="8305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Used for Total Colectomy which is an exclusion for the Colorectal Cancer Screening</a:t>
            </a:r>
            <a:endParaRPr lang="en-US" dirty="0"/>
          </a:p>
        </p:txBody>
      </p:sp>
      <p:sp>
        <p:nvSpPr>
          <p:cNvPr id="20" name="Flowchart: Alternate Process 19"/>
          <p:cNvSpPr/>
          <p:nvPr/>
        </p:nvSpPr>
        <p:spPr>
          <a:xfrm>
            <a:off x="4732506" y="5604301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Practitioner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" name="Flowchart: Alternate Process 20"/>
          <p:cNvSpPr/>
          <p:nvPr/>
        </p:nvSpPr>
        <p:spPr>
          <a:xfrm>
            <a:off x="4753583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Encounter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>
            <a:off x="2250332" y="4821138"/>
            <a:ext cx="2503251" cy="20964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50332" y="4821138"/>
            <a:ext cx="2482174" cy="108796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048000" y="5410200"/>
            <a:ext cx="13144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performer&gt;actor</a:t>
            </a:r>
            <a:endParaRPr lang="en-US" sz="11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352799" y="4870315"/>
            <a:ext cx="8763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context</a:t>
            </a:r>
            <a:endParaRPr lang="en-US" sz="1100" b="1" dirty="0"/>
          </a:p>
        </p:txBody>
      </p:sp>
      <p:sp>
        <p:nvSpPr>
          <p:cNvPr id="29" name="Flowchart: Alternate Process 28"/>
          <p:cNvSpPr/>
          <p:nvPr/>
        </p:nvSpPr>
        <p:spPr>
          <a:xfrm>
            <a:off x="1967419" y="568403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Location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>
            <a:stCxn id="10" idx="2"/>
            <a:endCxn id="29" idx="0"/>
          </p:cNvCxnSpPr>
          <p:nvPr/>
        </p:nvCxnSpPr>
        <p:spPr>
          <a:xfrm>
            <a:off x="1488332" y="5125938"/>
            <a:ext cx="1241087" cy="55809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Alternate Process 47"/>
          <p:cNvSpPr/>
          <p:nvPr/>
        </p:nvSpPr>
        <p:spPr>
          <a:xfrm>
            <a:off x="7543800" y="333467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Coverage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6256506" y="3639473"/>
            <a:ext cx="1287294" cy="52496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84495" y="3752025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beneficiary</a:t>
            </a:r>
            <a:endParaRPr lang="en-US" sz="11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735576" y="5274182"/>
            <a:ext cx="79604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3224418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2521</TotalTime>
  <Words>497</Words>
  <Application>Microsoft Office PowerPoint</Application>
  <PresentationFormat>On-screen Show (4:3)</PresentationFormat>
  <Paragraphs>111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COL Resource Diagram</vt:lpstr>
      <vt:lpstr>COL Screening Measure</vt:lpstr>
      <vt:lpstr>Option 1 Measure Report Using Observation</vt:lpstr>
      <vt:lpstr>Eric – this legend for  all the diagrams that follow</vt:lpstr>
      <vt:lpstr>MeasureReport using Observation</vt:lpstr>
      <vt:lpstr>Option 2 MeasureReport using DiagnosticReport</vt:lpstr>
      <vt:lpstr>MeasureReport using Diagnostic Report</vt:lpstr>
      <vt:lpstr>Option 3 MeasureReport using Procedure</vt:lpstr>
      <vt:lpstr>MeasureReport using Procedure</vt:lpstr>
      <vt:lpstr>Option 4 – MeasureReport using Condition</vt:lpstr>
      <vt:lpstr>MeasureReport using Condition</vt:lpstr>
    </vt:vector>
  </TitlesOfParts>
  <Company>UnitedHealth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J Michaelsen</dc:creator>
  <cp:lastModifiedBy>Linda J Michaelsen</cp:lastModifiedBy>
  <cp:revision>21</cp:revision>
  <dcterms:created xsi:type="dcterms:W3CDTF">2019-02-26T23:10:25Z</dcterms:created>
  <dcterms:modified xsi:type="dcterms:W3CDTF">2019-02-28T17:12:10Z</dcterms:modified>
</cp:coreProperties>
</file>