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2" r:id="rId4"/>
    <p:sldId id="257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28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20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ED427-F72D-3049-BB29-5158756B1E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929FC0-716E-0D45-8FD7-37561D4D71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97579-F539-3744-8DBB-27120F6EB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2E8A-92F1-724D-8D52-F1A17C3C7D6A}" type="datetimeFigureOut">
              <a:rPr lang="en-US" smtClean="0"/>
              <a:t>7/29/19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83052-EC9F-4349-B230-C51399F64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B0C5C-90CB-4E49-94A4-5D006708C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8B3F-96C6-EB4C-B27B-A6BA1925F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422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DBF84-0EF7-1A44-8919-2063F434D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1E3A4D-61E6-C042-A382-5B8EA74152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0E9E03-5934-5441-9EA0-49E3DC5DD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2E8A-92F1-724D-8D52-F1A17C3C7D6A}" type="datetimeFigureOut">
              <a:rPr lang="en-US" smtClean="0"/>
              <a:t>7/29/19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1B44C-878D-2B43-AD08-8F245C80C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E0EDA8-A391-4047-A216-720ECC8AF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8B3F-96C6-EB4C-B27B-A6BA1925F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718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B52F71-AAA8-FB43-8F75-D71404124B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969C27-06F3-A34F-8EDB-918B88F9E7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4C2BD-8D54-0F49-818F-C208EE046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2E8A-92F1-724D-8D52-F1A17C3C7D6A}" type="datetimeFigureOut">
              <a:rPr lang="en-US" smtClean="0"/>
              <a:t>7/29/19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C2878-B661-8B42-9DF9-325B5807B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CA9264-72C9-3042-97AB-5BA43409F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8B3F-96C6-EB4C-B27B-A6BA1925F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496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8F48D-3B98-3B44-AB89-73B43D098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DBEAF-E342-AB4E-9C52-00D6C08495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E4896F-8F7A-5A43-9805-608FF1FC7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2E8A-92F1-724D-8D52-F1A17C3C7D6A}" type="datetimeFigureOut">
              <a:rPr lang="en-US" smtClean="0"/>
              <a:t>7/29/19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35708-18C4-EE4B-8D04-1C1839D3E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6398D-E9BB-0941-ABB2-51773A732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8B3F-96C6-EB4C-B27B-A6BA1925F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08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CAA35-4455-EF49-8BA4-3062A4119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C5B301-7322-AB4F-BDBD-2917CF1294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CD237-0236-764B-8877-18F6FA210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2E8A-92F1-724D-8D52-F1A17C3C7D6A}" type="datetimeFigureOut">
              <a:rPr lang="en-US" smtClean="0"/>
              <a:t>7/29/19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AFCF4-8FC9-1840-B286-B990539D8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6F114E-96D9-AD45-BA32-899457CE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8B3F-96C6-EB4C-B27B-A6BA1925F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787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7B06E-4A69-F346-8EEE-F49884FF4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4BE94-E9A3-DB4C-B20D-D36D02AE64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58F5C4-1C39-1048-AB3B-034696A74F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43403-5B76-9746-A64A-8F8A49FBE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2E8A-92F1-724D-8D52-F1A17C3C7D6A}" type="datetimeFigureOut">
              <a:rPr lang="en-US" smtClean="0"/>
              <a:t>7/29/19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71BFA3-FB9F-1E48-BA78-04717FDB1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1A1355-995A-6649-8D65-CADE2966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8B3F-96C6-EB4C-B27B-A6BA1925F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676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CC60E-C78A-2F48-8146-B5210EA21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791A6F-F9BB-F041-B8A4-381B487CED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5AF3F3-D7E2-864E-B5C7-545D538AC1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700278-7885-594F-8BD9-9FF1A2DEF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9B8358-2282-0444-B0AC-564DD661E9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48F699-FA29-E844-A9DD-16A4D17BF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2E8A-92F1-724D-8D52-F1A17C3C7D6A}" type="datetimeFigureOut">
              <a:rPr lang="en-US" smtClean="0"/>
              <a:t>7/29/19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B4ADDE-9CDB-FB4D-80AA-0B012FA51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B91479-E7AA-414E-B3FB-B959A5AD6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8B3F-96C6-EB4C-B27B-A6BA1925F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009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C05B5-36C5-534F-8B2A-721BFA836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BD37F1-16BF-0C4B-82C2-0C3BC6943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2E8A-92F1-724D-8D52-F1A17C3C7D6A}" type="datetimeFigureOut">
              <a:rPr lang="en-US" smtClean="0"/>
              <a:t>7/29/19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A88906-67E9-0241-AEF3-195E03309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CD0897-319F-014A-9097-080AE56AC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8B3F-96C6-EB4C-B27B-A6BA1925F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924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C13A51-0C5C-3646-8510-9C0ED2821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2E8A-92F1-724D-8D52-F1A17C3C7D6A}" type="datetimeFigureOut">
              <a:rPr lang="en-US" smtClean="0"/>
              <a:t>7/29/19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BFFA19-F8D4-EE49-8D3F-D125C2C3C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59A344-7846-4A41-9121-C445917CB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8B3F-96C6-EB4C-B27B-A6BA1925F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85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87874-D6B4-EF45-8FD4-4D4F5D765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88865E-3B1C-9949-A7D5-2383DA56F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584C4F-5C04-8540-84C8-95A0966B97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2D9C57-0297-3046-922F-21322A680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2E8A-92F1-724D-8D52-F1A17C3C7D6A}" type="datetimeFigureOut">
              <a:rPr lang="en-US" smtClean="0"/>
              <a:t>7/29/19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8C1969-9F90-D34E-B090-7BEDBD282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CA1537-A06B-214B-BC9D-C8ABF0972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8B3F-96C6-EB4C-B27B-A6BA1925F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055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28E82-BAA9-1245-AB5B-D1126980C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510C5F-6B7A-BC4F-B60B-C8D4618993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64C7A9-9401-3740-8D65-445F524098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AEEF23-BC0E-594A-902B-DEBF71D58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2E8A-92F1-724D-8D52-F1A17C3C7D6A}" type="datetimeFigureOut">
              <a:rPr lang="en-US" smtClean="0"/>
              <a:t>7/29/19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B700E3-48DD-2F43-92B0-226DF31BC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35DBCA-593B-0E4F-BDAE-B62E1727F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8B3F-96C6-EB4C-B27B-A6BA1925F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3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FABA0D-3F37-CF43-A055-0956A95DB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93208C-A981-C042-9230-B7D488C770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0F495-4EDA-4544-B384-1DA6AD7C72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22E8A-92F1-724D-8D52-F1A17C3C7D6A}" type="datetimeFigureOut">
              <a:rPr lang="en-US" smtClean="0"/>
              <a:t>7/29/19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B4AD7C-5A90-DE41-9304-39E4AE5A4C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0B431-37CB-C04D-942A-A1D9FCD61D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08B3F-96C6-EB4C-B27B-A6BA1925F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874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6082D-B67A-D34C-B734-7055CB0B25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DaVinci Alerts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74B3EF-9851-884F-8B95-226740CB9B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Diagrams</a:t>
            </a:r>
          </a:p>
        </p:txBody>
      </p:sp>
    </p:spTree>
    <p:extLst>
      <p:ext uri="{BB962C8B-B14F-4D97-AF65-F5344CB8AC3E}">
        <p14:creationId xmlns:p14="http://schemas.microsoft.com/office/powerpoint/2010/main" val="1475579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26847-5714-0940-9520-21F95D956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E13676-596A-1049-96A9-225D04CDD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Alert Sender </a:t>
            </a:r>
            <a:r>
              <a:rPr lang="en-US" dirty="0"/>
              <a:t>– the system responsible for sending the alert, typically operated by the facility or organization where the event occurred</a:t>
            </a:r>
          </a:p>
          <a:p>
            <a:r>
              <a:rPr lang="en-US" b="1" dirty="0"/>
              <a:t>Alert Recipient </a:t>
            </a:r>
            <a:r>
              <a:rPr lang="en-US" dirty="0"/>
              <a:t>– the system responsible for receiving generated alerts from Alert Senders</a:t>
            </a:r>
          </a:p>
          <a:p>
            <a:r>
              <a:rPr lang="en-US" b="1" dirty="0"/>
              <a:t>Alert Intermediary </a:t>
            </a:r>
            <a:r>
              <a:rPr lang="en-US" dirty="0"/>
              <a:t>– a system that can act a a central point to receive alerts from multiple Alert Senders and distribute alerts to Alert Recipients based on previously defined subscription policies</a:t>
            </a:r>
          </a:p>
          <a:p>
            <a:r>
              <a:rPr lang="en-US" b="1" dirty="0"/>
              <a:t>Interested Entity </a:t>
            </a:r>
            <a:r>
              <a:rPr lang="en-US" dirty="0"/>
              <a:t>– a system that is interested in receiving alerts for specific events, providers, patients or other predefined criteria</a:t>
            </a:r>
          </a:p>
        </p:txBody>
      </p:sp>
    </p:spTree>
    <p:extLst>
      <p:ext uri="{BB962C8B-B14F-4D97-AF65-F5344CB8AC3E}">
        <p14:creationId xmlns:p14="http://schemas.microsoft.com/office/powerpoint/2010/main" val="1614455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26847-5714-0940-9520-21F95D956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Actors - examples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89A1CB-8628-EE46-AB70-4BB5C4103CEE}"/>
              </a:ext>
            </a:extLst>
          </p:cNvPr>
          <p:cNvSpPr/>
          <p:nvPr/>
        </p:nvSpPr>
        <p:spPr>
          <a:xfrm>
            <a:off x="580765" y="2100649"/>
            <a:ext cx="3534032" cy="33733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608327-4695-EA48-B2EB-6CD9B546892A}"/>
              </a:ext>
            </a:extLst>
          </p:cNvPr>
          <p:cNvSpPr txBox="1"/>
          <p:nvPr/>
        </p:nvSpPr>
        <p:spPr>
          <a:xfrm>
            <a:off x="580764" y="2100649"/>
            <a:ext cx="35340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Alert Sender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EF2C29-1A44-8C42-A5FA-5B1C9792B14F}"/>
              </a:ext>
            </a:extLst>
          </p:cNvPr>
          <p:cNvSpPr txBox="1"/>
          <p:nvPr/>
        </p:nvSpPr>
        <p:spPr>
          <a:xfrm>
            <a:off x="580764" y="2684887"/>
            <a:ext cx="35340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Hospital Information System (HIS) at Acute/Inpatient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EHR or Practice Management (PM) system at an Ambulatory/Outpatient (Specialist/PCP) office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Post Acute Facility EHR or PM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Health Plan and Contracted Entities</a:t>
            </a:r>
          </a:p>
          <a:p>
            <a:endParaRPr lang="en-US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EA6FBE-41AB-B645-9485-9EAA9D91B37A}"/>
              </a:ext>
            </a:extLst>
          </p:cNvPr>
          <p:cNvSpPr/>
          <p:nvPr/>
        </p:nvSpPr>
        <p:spPr>
          <a:xfrm>
            <a:off x="4390765" y="2100649"/>
            <a:ext cx="3534032" cy="33733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6C8082-8AFE-AC46-A647-25B269057FA4}"/>
              </a:ext>
            </a:extLst>
          </p:cNvPr>
          <p:cNvSpPr txBox="1"/>
          <p:nvPr/>
        </p:nvSpPr>
        <p:spPr>
          <a:xfrm>
            <a:off x="4390764" y="2100649"/>
            <a:ext cx="35340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Alert Intermediary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B5F36F-FB44-5A42-BD90-B68F063BACC4}"/>
              </a:ext>
            </a:extLst>
          </p:cNvPr>
          <p:cNvSpPr txBox="1"/>
          <p:nvPr/>
        </p:nvSpPr>
        <p:spPr>
          <a:xfrm>
            <a:off x="4390764" y="2684887"/>
            <a:ext cx="35340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Health Information Exchange (HIE)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Clinically Integrated Network (CIN)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National Networks (</a:t>
            </a:r>
            <a:r>
              <a:rPr lang="en-US" sz="1600" dirty="0" err="1"/>
              <a:t>CareQuality</a:t>
            </a:r>
            <a:r>
              <a:rPr lang="en-US" sz="1600" dirty="0"/>
              <a:t>, </a:t>
            </a:r>
            <a:r>
              <a:rPr lang="en-US" sz="1600" dirty="0" err="1"/>
              <a:t>CommonWell</a:t>
            </a:r>
            <a:r>
              <a:rPr lang="en-US" sz="1600" dirty="0"/>
              <a:t>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Specialized Alert Aggregators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Health Plan and Contracted Entities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16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742210-0633-AF4F-836B-841CAF3536C2}"/>
              </a:ext>
            </a:extLst>
          </p:cNvPr>
          <p:cNvSpPr/>
          <p:nvPr/>
        </p:nvSpPr>
        <p:spPr>
          <a:xfrm>
            <a:off x="8200764" y="2100649"/>
            <a:ext cx="3534032" cy="33733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78BF9C-995A-6C4B-B67C-7CF2B167F591}"/>
              </a:ext>
            </a:extLst>
          </p:cNvPr>
          <p:cNvSpPr txBox="1"/>
          <p:nvPr/>
        </p:nvSpPr>
        <p:spPr>
          <a:xfrm>
            <a:off x="8200763" y="2100649"/>
            <a:ext cx="35340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Alert Recipient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4FE45B-B1FC-3246-959B-5E7C33C255F4}"/>
              </a:ext>
            </a:extLst>
          </p:cNvPr>
          <p:cNvSpPr txBox="1"/>
          <p:nvPr/>
        </p:nvSpPr>
        <p:spPr>
          <a:xfrm>
            <a:off x="8200763" y="2684887"/>
            <a:ext cx="35340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Hospital Information System (HIS) at Acute/Inpatient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EHR or Practice Management (PM) system at an Ambulatory/Outpatient (Specialist/PCP) office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Post Acute Facility EHR or PM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Population Health Management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Care Management/Care Coordination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Health Plan and Contracted Entities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96851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28BAB-BC4B-6B45-A3BB-E4A4A18EB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Admission Alerts – No Intermediary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BC0C1F4-BA93-F741-8962-4F3DC765E04C}"/>
              </a:ext>
            </a:extLst>
          </p:cNvPr>
          <p:cNvSpPr/>
          <p:nvPr/>
        </p:nvSpPr>
        <p:spPr>
          <a:xfrm>
            <a:off x="878448" y="2237694"/>
            <a:ext cx="1044961" cy="104496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B7843B-0F38-C54A-B674-CC9EC43F4652}"/>
              </a:ext>
            </a:extLst>
          </p:cNvPr>
          <p:cNvSpPr txBox="1"/>
          <p:nvPr/>
        </p:nvSpPr>
        <p:spPr>
          <a:xfrm>
            <a:off x="976549" y="2575508"/>
            <a:ext cx="848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Patient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8FA00D-1617-E447-BB5B-FDA7B291F1E1}"/>
              </a:ext>
            </a:extLst>
          </p:cNvPr>
          <p:cNvGrpSpPr/>
          <p:nvPr/>
        </p:nvGrpSpPr>
        <p:grpSpPr>
          <a:xfrm>
            <a:off x="4549302" y="2569873"/>
            <a:ext cx="1546698" cy="710120"/>
            <a:chOff x="4075625" y="3009910"/>
            <a:chExt cx="1546698" cy="710120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CE58C03C-5602-C945-93D2-316A3EE06973}"/>
                </a:ext>
              </a:extLst>
            </p:cNvPr>
            <p:cNvSpPr/>
            <p:nvPr/>
          </p:nvSpPr>
          <p:spPr>
            <a:xfrm>
              <a:off x="4075625" y="3009910"/>
              <a:ext cx="1546698" cy="71012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2BE0B3B-4C30-B343-9D0B-C5569A62736B}"/>
                </a:ext>
              </a:extLst>
            </p:cNvPr>
            <p:cNvSpPr txBox="1"/>
            <p:nvPr/>
          </p:nvSpPr>
          <p:spPr>
            <a:xfrm>
              <a:off x="4229580" y="3180303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Alert Sender</a:t>
              </a:r>
            </a:p>
          </p:txBody>
        </p:sp>
      </p:grp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1664ECC-0E1B-7340-BC27-D2724F1ABFB1}"/>
              </a:ext>
            </a:extLst>
          </p:cNvPr>
          <p:cNvSpPr/>
          <p:nvPr/>
        </p:nvSpPr>
        <p:spPr>
          <a:xfrm>
            <a:off x="3310515" y="1994245"/>
            <a:ext cx="2785485" cy="153185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232D67-31F4-1C49-B117-FE2DE67FC350}"/>
              </a:ext>
            </a:extLst>
          </p:cNvPr>
          <p:cNvSpPr txBox="1"/>
          <p:nvPr/>
        </p:nvSpPr>
        <p:spPr>
          <a:xfrm>
            <a:off x="3475132" y="2013410"/>
            <a:ext cx="1906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Healthcare Facility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5446DAB-6C76-7246-BD6B-691C7C09CF96}"/>
              </a:ext>
            </a:extLst>
          </p:cNvPr>
          <p:cNvCxnSpPr>
            <a:cxnSpLocks/>
            <a:stCxn id="4" idx="6"/>
            <a:endCxn id="8" idx="1"/>
          </p:cNvCxnSpPr>
          <p:nvPr/>
        </p:nvCxnSpPr>
        <p:spPr>
          <a:xfrm flipV="1">
            <a:off x="1923409" y="2760174"/>
            <a:ext cx="1387106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B8FFA07-08AA-EF4F-9888-8FA4EBC7D209}"/>
              </a:ext>
            </a:extLst>
          </p:cNvPr>
          <p:cNvSpPr txBox="1"/>
          <p:nvPr/>
        </p:nvSpPr>
        <p:spPr>
          <a:xfrm>
            <a:off x="2071728" y="2740266"/>
            <a:ext cx="1062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Admitted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8E6183F-210E-2342-A2D6-F183646A2B21}"/>
              </a:ext>
            </a:extLst>
          </p:cNvPr>
          <p:cNvGrpSpPr/>
          <p:nvPr/>
        </p:nvGrpSpPr>
        <p:grpSpPr>
          <a:xfrm>
            <a:off x="8754717" y="1599064"/>
            <a:ext cx="2106871" cy="710120"/>
            <a:chOff x="4075625" y="3009910"/>
            <a:chExt cx="1723872" cy="710120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CCD79D0E-A398-DE43-BA69-658B83864409}"/>
                </a:ext>
              </a:extLst>
            </p:cNvPr>
            <p:cNvSpPr/>
            <p:nvPr/>
          </p:nvSpPr>
          <p:spPr>
            <a:xfrm>
              <a:off x="4075625" y="3009910"/>
              <a:ext cx="1546698" cy="71012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86A507F-D12B-464E-9BD2-8D94D9EA593A}"/>
                </a:ext>
              </a:extLst>
            </p:cNvPr>
            <p:cNvSpPr txBox="1"/>
            <p:nvPr/>
          </p:nvSpPr>
          <p:spPr>
            <a:xfrm>
              <a:off x="4229580" y="3180303"/>
              <a:ext cx="1569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Alert Recipient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AD4AB3-E59B-C040-A387-905F183E5FB1}"/>
              </a:ext>
            </a:extLst>
          </p:cNvPr>
          <p:cNvGrpSpPr/>
          <p:nvPr/>
        </p:nvGrpSpPr>
        <p:grpSpPr>
          <a:xfrm>
            <a:off x="8754717" y="2570596"/>
            <a:ext cx="2106871" cy="710120"/>
            <a:chOff x="4075625" y="2948125"/>
            <a:chExt cx="1723872" cy="710120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FA10562D-D363-B44D-AD0C-2E882BF131B0}"/>
                </a:ext>
              </a:extLst>
            </p:cNvPr>
            <p:cNvSpPr/>
            <p:nvPr/>
          </p:nvSpPr>
          <p:spPr>
            <a:xfrm>
              <a:off x="4075625" y="2948125"/>
              <a:ext cx="1546698" cy="71012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2ED207F-6780-E24F-BCA9-025700695438}"/>
                </a:ext>
              </a:extLst>
            </p:cNvPr>
            <p:cNvSpPr txBox="1"/>
            <p:nvPr/>
          </p:nvSpPr>
          <p:spPr>
            <a:xfrm>
              <a:off x="4229580" y="3180303"/>
              <a:ext cx="1569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Alert Recipient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0FA8ECB-F91A-3740-9EB7-B4FCA7569097}"/>
              </a:ext>
            </a:extLst>
          </p:cNvPr>
          <p:cNvGrpSpPr/>
          <p:nvPr/>
        </p:nvGrpSpPr>
        <p:grpSpPr>
          <a:xfrm>
            <a:off x="8754717" y="3665696"/>
            <a:ext cx="2106871" cy="710120"/>
            <a:chOff x="4075625" y="3009910"/>
            <a:chExt cx="1723872" cy="710120"/>
          </a:xfrm>
        </p:grpSpPr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DC93FE39-5760-FF48-A00E-2EE0C5BC1D11}"/>
                </a:ext>
              </a:extLst>
            </p:cNvPr>
            <p:cNvSpPr/>
            <p:nvPr/>
          </p:nvSpPr>
          <p:spPr>
            <a:xfrm>
              <a:off x="4075625" y="3009910"/>
              <a:ext cx="1546698" cy="71012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DC1E4BB-DE34-794E-AF56-2B5D9E1DD3D7}"/>
                </a:ext>
              </a:extLst>
            </p:cNvPr>
            <p:cNvSpPr txBox="1"/>
            <p:nvPr/>
          </p:nvSpPr>
          <p:spPr>
            <a:xfrm>
              <a:off x="4229580" y="3180303"/>
              <a:ext cx="1569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Alert Recipient</a:t>
              </a:r>
            </a:p>
          </p:txBody>
        </p:sp>
      </p:grp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CFC357E1-9AA8-B54A-B42F-58B402DBAD88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6096000" y="2924627"/>
            <a:ext cx="2658717" cy="102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766ECBA8-BBF5-D74B-8B70-FF4E5A1A1642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6153747" y="1954124"/>
            <a:ext cx="2600970" cy="97050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43F1EE93-D43A-8048-87A9-31DE13981A25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6119086" y="2944840"/>
            <a:ext cx="2635631" cy="107591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BFE8E2E1-61A8-0E4B-A4D5-C71568CC176B}"/>
              </a:ext>
            </a:extLst>
          </p:cNvPr>
          <p:cNvSpPr/>
          <p:nvPr/>
        </p:nvSpPr>
        <p:spPr>
          <a:xfrm>
            <a:off x="6213674" y="2719328"/>
            <a:ext cx="444843" cy="4318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45109E6-E3DD-B74C-9139-CD07E8512FD3}"/>
              </a:ext>
            </a:extLst>
          </p:cNvPr>
          <p:cNvCxnSpPr>
            <a:cxnSpLocks/>
            <a:stCxn id="38" idx="2"/>
          </p:cNvCxnSpPr>
          <p:nvPr/>
        </p:nvCxnSpPr>
        <p:spPr>
          <a:xfrm flipH="1">
            <a:off x="4979774" y="3151168"/>
            <a:ext cx="1456322" cy="1556756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7A84FDB9-0AEB-CD40-B140-AAEEE7D6FBFB}"/>
              </a:ext>
            </a:extLst>
          </p:cNvPr>
          <p:cNvSpPr/>
          <p:nvPr/>
        </p:nvSpPr>
        <p:spPr>
          <a:xfrm>
            <a:off x="2335428" y="4708120"/>
            <a:ext cx="2658806" cy="178474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4449A1E-2DB7-4343-A7AF-F8362BCC5EFC}"/>
              </a:ext>
            </a:extLst>
          </p:cNvPr>
          <p:cNvSpPr txBox="1"/>
          <p:nvPr/>
        </p:nvSpPr>
        <p:spPr>
          <a:xfrm>
            <a:off x="2335428" y="4677163"/>
            <a:ext cx="2644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FHIR Communication Resource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196E4E8-3BCD-F24F-89D8-7C8052624010}"/>
              </a:ext>
            </a:extLst>
          </p:cNvPr>
          <p:cNvSpPr txBox="1"/>
          <p:nvPr/>
        </p:nvSpPr>
        <p:spPr>
          <a:xfrm>
            <a:off x="7457008" y="4869404"/>
            <a:ext cx="318804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Note</a:t>
            </a:r>
            <a:endParaRPr lang="en-US" dirty="0"/>
          </a:p>
          <a:p>
            <a:r>
              <a:rPr lang="en-US" b="1" dirty="0"/>
              <a:t>Precondition: </a:t>
            </a:r>
            <a:r>
              <a:rPr lang="en-US" i="1" dirty="0"/>
              <a:t>Alert Recipients </a:t>
            </a:r>
            <a:r>
              <a:rPr lang="en-US" dirty="0"/>
              <a:t>have established themselves as </a:t>
            </a:r>
            <a:r>
              <a:rPr lang="en-US" i="1" dirty="0"/>
              <a:t>Interested Entities </a:t>
            </a:r>
            <a:r>
              <a:rPr lang="en-US" dirty="0"/>
              <a:t>with</a:t>
            </a:r>
            <a:r>
              <a:rPr lang="en-US" i="1" dirty="0"/>
              <a:t> Alert Sender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33578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28BAB-BC4B-6B45-A3BB-E4A4A18EB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Admission Alerts – With Intermediary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BC0C1F4-BA93-F741-8962-4F3DC765E04C}"/>
              </a:ext>
            </a:extLst>
          </p:cNvPr>
          <p:cNvSpPr/>
          <p:nvPr/>
        </p:nvSpPr>
        <p:spPr>
          <a:xfrm>
            <a:off x="878448" y="2237694"/>
            <a:ext cx="1044961" cy="104496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B7843B-0F38-C54A-B674-CC9EC43F4652}"/>
              </a:ext>
            </a:extLst>
          </p:cNvPr>
          <p:cNvSpPr txBox="1"/>
          <p:nvPr/>
        </p:nvSpPr>
        <p:spPr>
          <a:xfrm>
            <a:off x="976549" y="2575508"/>
            <a:ext cx="848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Patient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8FA00D-1617-E447-BB5B-FDA7B291F1E1}"/>
              </a:ext>
            </a:extLst>
          </p:cNvPr>
          <p:cNvGrpSpPr/>
          <p:nvPr/>
        </p:nvGrpSpPr>
        <p:grpSpPr>
          <a:xfrm>
            <a:off x="4549302" y="2569873"/>
            <a:ext cx="1546698" cy="710120"/>
            <a:chOff x="4075625" y="3009910"/>
            <a:chExt cx="1546698" cy="710120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CE58C03C-5602-C945-93D2-316A3EE06973}"/>
                </a:ext>
              </a:extLst>
            </p:cNvPr>
            <p:cNvSpPr/>
            <p:nvPr/>
          </p:nvSpPr>
          <p:spPr>
            <a:xfrm>
              <a:off x="4075625" y="3009910"/>
              <a:ext cx="1546698" cy="71012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2BE0B3B-4C30-B343-9D0B-C5569A62736B}"/>
                </a:ext>
              </a:extLst>
            </p:cNvPr>
            <p:cNvSpPr txBox="1"/>
            <p:nvPr/>
          </p:nvSpPr>
          <p:spPr>
            <a:xfrm>
              <a:off x="4229580" y="3180303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Alert Sender</a:t>
              </a:r>
            </a:p>
          </p:txBody>
        </p:sp>
      </p:grp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1664ECC-0E1B-7340-BC27-D2724F1ABFB1}"/>
              </a:ext>
            </a:extLst>
          </p:cNvPr>
          <p:cNvSpPr/>
          <p:nvPr/>
        </p:nvSpPr>
        <p:spPr>
          <a:xfrm>
            <a:off x="3310515" y="1994245"/>
            <a:ext cx="2785485" cy="153185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232D67-31F4-1C49-B117-FE2DE67FC350}"/>
              </a:ext>
            </a:extLst>
          </p:cNvPr>
          <p:cNvSpPr txBox="1"/>
          <p:nvPr/>
        </p:nvSpPr>
        <p:spPr>
          <a:xfrm>
            <a:off x="3475132" y="2013410"/>
            <a:ext cx="1906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Healthcare Facility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5446DAB-6C76-7246-BD6B-691C7C09CF96}"/>
              </a:ext>
            </a:extLst>
          </p:cNvPr>
          <p:cNvCxnSpPr>
            <a:cxnSpLocks/>
            <a:stCxn id="4" idx="6"/>
            <a:endCxn id="8" idx="1"/>
          </p:cNvCxnSpPr>
          <p:nvPr/>
        </p:nvCxnSpPr>
        <p:spPr>
          <a:xfrm flipV="1">
            <a:off x="1923409" y="2760174"/>
            <a:ext cx="1387106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B8FFA07-08AA-EF4F-9888-8FA4EBC7D209}"/>
              </a:ext>
            </a:extLst>
          </p:cNvPr>
          <p:cNvSpPr txBox="1"/>
          <p:nvPr/>
        </p:nvSpPr>
        <p:spPr>
          <a:xfrm>
            <a:off x="2071728" y="2740266"/>
            <a:ext cx="1062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Admitted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8E6183F-210E-2342-A2D6-F183646A2B21}"/>
              </a:ext>
            </a:extLst>
          </p:cNvPr>
          <p:cNvGrpSpPr/>
          <p:nvPr/>
        </p:nvGrpSpPr>
        <p:grpSpPr>
          <a:xfrm>
            <a:off x="5071668" y="5333828"/>
            <a:ext cx="2106871" cy="710120"/>
            <a:chOff x="4075625" y="3009910"/>
            <a:chExt cx="1723872" cy="710120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CCD79D0E-A398-DE43-BA69-658B83864409}"/>
                </a:ext>
              </a:extLst>
            </p:cNvPr>
            <p:cNvSpPr/>
            <p:nvPr/>
          </p:nvSpPr>
          <p:spPr>
            <a:xfrm>
              <a:off x="4075625" y="3009910"/>
              <a:ext cx="1546698" cy="71012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86A507F-D12B-464E-9BD2-8D94D9EA593A}"/>
                </a:ext>
              </a:extLst>
            </p:cNvPr>
            <p:cNvSpPr txBox="1"/>
            <p:nvPr/>
          </p:nvSpPr>
          <p:spPr>
            <a:xfrm>
              <a:off x="4229580" y="3180303"/>
              <a:ext cx="1569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Alert Recipient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AD4AB3-E59B-C040-A387-905F183E5FB1}"/>
              </a:ext>
            </a:extLst>
          </p:cNvPr>
          <p:cNvGrpSpPr/>
          <p:nvPr/>
        </p:nvGrpSpPr>
        <p:grpSpPr>
          <a:xfrm>
            <a:off x="7589787" y="5333829"/>
            <a:ext cx="2119228" cy="710120"/>
            <a:chOff x="4065514" y="2948125"/>
            <a:chExt cx="1733983" cy="710120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FA10562D-D363-B44D-AD0C-2E882BF131B0}"/>
                </a:ext>
              </a:extLst>
            </p:cNvPr>
            <p:cNvSpPr/>
            <p:nvPr/>
          </p:nvSpPr>
          <p:spPr>
            <a:xfrm>
              <a:off x="4065514" y="2948125"/>
              <a:ext cx="1546698" cy="71012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2ED207F-6780-E24F-BCA9-025700695438}"/>
                </a:ext>
              </a:extLst>
            </p:cNvPr>
            <p:cNvSpPr txBox="1"/>
            <p:nvPr/>
          </p:nvSpPr>
          <p:spPr>
            <a:xfrm>
              <a:off x="4229580" y="3180303"/>
              <a:ext cx="1569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Alert Recipient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0FA8ECB-F91A-3740-9EB7-B4FCA7569097}"/>
              </a:ext>
            </a:extLst>
          </p:cNvPr>
          <p:cNvGrpSpPr/>
          <p:nvPr/>
        </p:nvGrpSpPr>
        <p:grpSpPr>
          <a:xfrm>
            <a:off x="10107905" y="5333827"/>
            <a:ext cx="2106871" cy="710120"/>
            <a:chOff x="4075625" y="3009910"/>
            <a:chExt cx="1723872" cy="710120"/>
          </a:xfrm>
        </p:grpSpPr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DC93FE39-5760-FF48-A00E-2EE0C5BC1D11}"/>
                </a:ext>
              </a:extLst>
            </p:cNvPr>
            <p:cNvSpPr/>
            <p:nvPr/>
          </p:nvSpPr>
          <p:spPr>
            <a:xfrm>
              <a:off x="4075625" y="3009910"/>
              <a:ext cx="1546698" cy="71012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DC1E4BB-DE34-794E-AF56-2B5D9E1DD3D7}"/>
                </a:ext>
              </a:extLst>
            </p:cNvPr>
            <p:cNvSpPr txBox="1"/>
            <p:nvPr/>
          </p:nvSpPr>
          <p:spPr>
            <a:xfrm>
              <a:off x="4229580" y="3180303"/>
              <a:ext cx="1569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Alert Recipient</a:t>
              </a:r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45109E6-E3DD-B74C-9139-CD07E8512FD3}"/>
              </a:ext>
            </a:extLst>
          </p:cNvPr>
          <p:cNvCxnSpPr>
            <a:cxnSpLocks/>
            <a:stCxn id="38" idx="0"/>
            <a:endCxn id="42" idx="1"/>
          </p:cNvCxnSpPr>
          <p:nvPr/>
        </p:nvCxnSpPr>
        <p:spPr>
          <a:xfrm flipV="1">
            <a:off x="6439507" y="1879235"/>
            <a:ext cx="3108148" cy="861031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E38272ED-F94D-B34F-B697-4F6800A2E9F9}"/>
              </a:ext>
            </a:extLst>
          </p:cNvPr>
          <p:cNvGrpSpPr/>
          <p:nvPr/>
        </p:nvGrpSpPr>
        <p:grpSpPr>
          <a:xfrm>
            <a:off x="9533194" y="1525294"/>
            <a:ext cx="2658806" cy="1102420"/>
            <a:chOff x="8314329" y="1467454"/>
            <a:chExt cx="2658806" cy="110242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A84FDB9-0AEB-CD40-B140-AAEEE7D6FBFB}"/>
                </a:ext>
              </a:extLst>
            </p:cNvPr>
            <p:cNvSpPr/>
            <p:nvPr/>
          </p:nvSpPr>
          <p:spPr>
            <a:xfrm>
              <a:off x="8314329" y="1467454"/>
              <a:ext cx="2644345" cy="11024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alpha val="59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4449A1E-2DB7-4343-A7AF-F8362BCC5EFC}"/>
                </a:ext>
              </a:extLst>
            </p:cNvPr>
            <p:cNvSpPr txBox="1"/>
            <p:nvPr/>
          </p:nvSpPr>
          <p:spPr>
            <a:xfrm>
              <a:off x="8328790" y="1498229"/>
              <a:ext cx="26443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FHIR Communication Resource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EC0D7BD-71AB-DC47-AE4A-7D08933B7CB3}"/>
              </a:ext>
            </a:extLst>
          </p:cNvPr>
          <p:cNvGrpSpPr/>
          <p:nvPr/>
        </p:nvGrpSpPr>
        <p:grpSpPr>
          <a:xfrm>
            <a:off x="7522880" y="2589780"/>
            <a:ext cx="1890334" cy="710120"/>
            <a:chOff x="4075625" y="3009910"/>
            <a:chExt cx="1546698" cy="710120"/>
          </a:xfrm>
        </p:grpSpPr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32005A3D-D19C-0B42-AC79-4E7A19E604DE}"/>
                </a:ext>
              </a:extLst>
            </p:cNvPr>
            <p:cNvSpPr/>
            <p:nvPr/>
          </p:nvSpPr>
          <p:spPr>
            <a:xfrm>
              <a:off x="4075625" y="3009910"/>
              <a:ext cx="1546698" cy="71012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CB6AAE2-8F08-4549-B14A-D903D5EA519C}"/>
                </a:ext>
              </a:extLst>
            </p:cNvPr>
            <p:cNvSpPr txBox="1"/>
            <p:nvPr/>
          </p:nvSpPr>
          <p:spPr>
            <a:xfrm>
              <a:off x="4229580" y="3036716"/>
              <a:ext cx="13388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Alert Intermediary</a:t>
              </a:r>
            </a:p>
          </p:txBody>
        </p:sp>
      </p:grp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AC12A48-93AF-704F-9162-70787831053E}"/>
              </a:ext>
            </a:extLst>
          </p:cNvPr>
          <p:cNvCxnSpPr>
            <a:cxnSpLocks/>
            <a:endCxn id="32" idx="1"/>
          </p:cNvCxnSpPr>
          <p:nvPr/>
        </p:nvCxnSpPr>
        <p:spPr>
          <a:xfrm>
            <a:off x="6075406" y="2944839"/>
            <a:ext cx="1447472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BFE8E2E1-61A8-0E4B-A4D5-C71568CC176B}"/>
              </a:ext>
            </a:extLst>
          </p:cNvPr>
          <p:cNvSpPr/>
          <p:nvPr/>
        </p:nvSpPr>
        <p:spPr>
          <a:xfrm>
            <a:off x="6284160" y="2740266"/>
            <a:ext cx="310694" cy="3486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4577CA9-2E2F-6444-936E-9B84730DE6C8}"/>
              </a:ext>
            </a:extLst>
          </p:cNvPr>
          <p:cNvCxnSpPr>
            <a:cxnSpLocks/>
            <a:stCxn id="34" idx="2"/>
            <a:endCxn id="19" idx="0"/>
          </p:cNvCxnSpPr>
          <p:nvPr/>
        </p:nvCxnSpPr>
        <p:spPr>
          <a:xfrm>
            <a:off x="8529193" y="3262917"/>
            <a:ext cx="5761" cy="20709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AB16ACD-ED53-7046-BCA1-A37A7FBD8006}"/>
              </a:ext>
            </a:extLst>
          </p:cNvPr>
          <p:cNvCxnSpPr>
            <a:cxnSpLocks/>
            <a:stCxn id="34" idx="2"/>
            <a:endCxn id="22" idx="0"/>
          </p:cNvCxnSpPr>
          <p:nvPr/>
        </p:nvCxnSpPr>
        <p:spPr>
          <a:xfrm rot="16200000" flipH="1">
            <a:off x="8755677" y="3036432"/>
            <a:ext cx="2070910" cy="25238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4">
            <a:extLst>
              <a:ext uri="{FF2B5EF4-FFF2-40B4-BE49-F238E27FC236}">
                <a16:creationId xmlns:a16="http://schemas.microsoft.com/office/drawing/2014/main" id="{CD54FB12-4D2D-8248-B85E-2D759FC319BA}"/>
              </a:ext>
            </a:extLst>
          </p:cNvPr>
          <p:cNvCxnSpPr>
            <a:cxnSpLocks/>
            <a:stCxn id="34" idx="2"/>
            <a:endCxn id="16" idx="0"/>
          </p:cNvCxnSpPr>
          <p:nvPr/>
        </p:nvCxnSpPr>
        <p:spPr>
          <a:xfrm rot="5400000">
            <a:off x="6237559" y="3042193"/>
            <a:ext cx="2070911" cy="25123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20A25CEB-EFF0-F54D-9680-3E02325EF380}"/>
              </a:ext>
            </a:extLst>
          </p:cNvPr>
          <p:cNvSpPr/>
          <p:nvPr/>
        </p:nvSpPr>
        <p:spPr>
          <a:xfrm>
            <a:off x="8367114" y="3634913"/>
            <a:ext cx="310694" cy="3486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307938B-FD85-CE4C-B039-838ECD421D52}"/>
              </a:ext>
            </a:extLst>
          </p:cNvPr>
          <p:cNvCxnSpPr>
            <a:cxnSpLocks/>
            <a:stCxn id="53" idx="3"/>
            <a:endCxn id="41" idx="2"/>
          </p:cNvCxnSpPr>
          <p:nvPr/>
        </p:nvCxnSpPr>
        <p:spPr>
          <a:xfrm flipV="1">
            <a:off x="8677808" y="2627714"/>
            <a:ext cx="2177559" cy="1181526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A099D06E-81E3-E542-8138-E5C4B1156EA7}"/>
              </a:ext>
            </a:extLst>
          </p:cNvPr>
          <p:cNvSpPr txBox="1"/>
          <p:nvPr/>
        </p:nvSpPr>
        <p:spPr>
          <a:xfrm>
            <a:off x="617838" y="4073109"/>
            <a:ext cx="318804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Note</a:t>
            </a:r>
            <a:endParaRPr lang="en-US" dirty="0"/>
          </a:p>
          <a:p>
            <a:r>
              <a:rPr lang="en-US" b="1" dirty="0"/>
              <a:t>Precondition: </a:t>
            </a:r>
            <a:r>
              <a:rPr lang="en-US" i="1" dirty="0"/>
              <a:t>Alert Recipients</a:t>
            </a:r>
            <a:r>
              <a:rPr lang="en-US" dirty="0"/>
              <a:t> have established themselves as </a:t>
            </a:r>
            <a:r>
              <a:rPr lang="en-US" i="1" dirty="0"/>
              <a:t>Interested Entities </a:t>
            </a:r>
            <a:r>
              <a:rPr lang="en-US" dirty="0"/>
              <a:t>with </a:t>
            </a:r>
            <a:r>
              <a:rPr lang="en-US" i="1" dirty="0"/>
              <a:t>Alert</a:t>
            </a:r>
            <a:r>
              <a:rPr lang="en-US" dirty="0"/>
              <a:t> </a:t>
            </a:r>
            <a:r>
              <a:rPr lang="en-US" i="1" dirty="0"/>
              <a:t>Intermediary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451821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28BAB-BC4B-6B45-A3BB-E4A4A18EB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Discharge Alerts – No Intermediary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BC0C1F4-BA93-F741-8962-4F3DC765E04C}"/>
              </a:ext>
            </a:extLst>
          </p:cNvPr>
          <p:cNvSpPr/>
          <p:nvPr/>
        </p:nvSpPr>
        <p:spPr>
          <a:xfrm>
            <a:off x="878448" y="2237694"/>
            <a:ext cx="1044961" cy="104496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B7843B-0F38-C54A-B674-CC9EC43F4652}"/>
              </a:ext>
            </a:extLst>
          </p:cNvPr>
          <p:cNvSpPr txBox="1"/>
          <p:nvPr/>
        </p:nvSpPr>
        <p:spPr>
          <a:xfrm>
            <a:off x="976549" y="2575508"/>
            <a:ext cx="848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Patient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8FA00D-1617-E447-BB5B-FDA7B291F1E1}"/>
              </a:ext>
            </a:extLst>
          </p:cNvPr>
          <p:cNvGrpSpPr/>
          <p:nvPr/>
        </p:nvGrpSpPr>
        <p:grpSpPr>
          <a:xfrm>
            <a:off x="4549302" y="2569873"/>
            <a:ext cx="1546698" cy="710120"/>
            <a:chOff x="4075625" y="3009910"/>
            <a:chExt cx="1546698" cy="710120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CE58C03C-5602-C945-93D2-316A3EE06973}"/>
                </a:ext>
              </a:extLst>
            </p:cNvPr>
            <p:cNvSpPr/>
            <p:nvPr/>
          </p:nvSpPr>
          <p:spPr>
            <a:xfrm>
              <a:off x="4075625" y="3009910"/>
              <a:ext cx="1546698" cy="71012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2BE0B3B-4C30-B343-9D0B-C5569A62736B}"/>
                </a:ext>
              </a:extLst>
            </p:cNvPr>
            <p:cNvSpPr txBox="1"/>
            <p:nvPr/>
          </p:nvSpPr>
          <p:spPr>
            <a:xfrm>
              <a:off x="4229580" y="3180303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Alert Sender</a:t>
              </a:r>
            </a:p>
          </p:txBody>
        </p:sp>
      </p:grp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1664ECC-0E1B-7340-BC27-D2724F1ABFB1}"/>
              </a:ext>
            </a:extLst>
          </p:cNvPr>
          <p:cNvSpPr/>
          <p:nvPr/>
        </p:nvSpPr>
        <p:spPr>
          <a:xfrm>
            <a:off x="3310515" y="1994245"/>
            <a:ext cx="2785485" cy="153185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232D67-31F4-1C49-B117-FE2DE67FC350}"/>
              </a:ext>
            </a:extLst>
          </p:cNvPr>
          <p:cNvSpPr txBox="1"/>
          <p:nvPr/>
        </p:nvSpPr>
        <p:spPr>
          <a:xfrm>
            <a:off x="3475132" y="2013410"/>
            <a:ext cx="1906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Healthcare Facility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5446DAB-6C76-7246-BD6B-691C7C09CF96}"/>
              </a:ext>
            </a:extLst>
          </p:cNvPr>
          <p:cNvCxnSpPr>
            <a:cxnSpLocks/>
            <a:stCxn id="4" idx="6"/>
            <a:endCxn id="8" idx="1"/>
          </p:cNvCxnSpPr>
          <p:nvPr/>
        </p:nvCxnSpPr>
        <p:spPr>
          <a:xfrm flipV="1">
            <a:off x="1923409" y="2760174"/>
            <a:ext cx="1387106" cy="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B8FFA07-08AA-EF4F-9888-8FA4EBC7D209}"/>
              </a:ext>
            </a:extLst>
          </p:cNvPr>
          <p:cNvSpPr txBox="1"/>
          <p:nvPr/>
        </p:nvSpPr>
        <p:spPr>
          <a:xfrm>
            <a:off x="1994882" y="2750582"/>
            <a:ext cx="1221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Discharged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8E6183F-210E-2342-A2D6-F183646A2B21}"/>
              </a:ext>
            </a:extLst>
          </p:cNvPr>
          <p:cNvGrpSpPr/>
          <p:nvPr/>
        </p:nvGrpSpPr>
        <p:grpSpPr>
          <a:xfrm>
            <a:off x="8754717" y="1599064"/>
            <a:ext cx="2106871" cy="710120"/>
            <a:chOff x="4075625" y="3009910"/>
            <a:chExt cx="1723872" cy="710120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CCD79D0E-A398-DE43-BA69-658B83864409}"/>
                </a:ext>
              </a:extLst>
            </p:cNvPr>
            <p:cNvSpPr/>
            <p:nvPr/>
          </p:nvSpPr>
          <p:spPr>
            <a:xfrm>
              <a:off x="4075625" y="3009910"/>
              <a:ext cx="1546698" cy="71012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86A507F-D12B-464E-9BD2-8D94D9EA593A}"/>
                </a:ext>
              </a:extLst>
            </p:cNvPr>
            <p:cNvSpPr txBox="1"/>
            <p:nvPr/>
          </p:nvSpPr>
          <p:spPr>
            <a:xfrm>
              <a:off x="4229580" y="3180303"/>
              <a:ext cx="1569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Alert Recipient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AD4AB3-E59B-C040-A387-905F183E5FB1}"/>
              </a:ext>
            </a:extLst>
          </p:cNvPr>
          <p:cNvGrpSpPr/>
          <p:nvPr/>
        </p:nvGrpSpPr>
        <p:grpSpPr>
          <a:xfrm>
            <a:off x="8754717" y="2570596"/>
            <a:ext cx="2106871" cy="710120"/>
            <a:chOff x="4075625" y="2948125"/>
            <a:chExt cx="1723872" cy="710120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FA10562D-D363-B44D-AD0C-2E882BF131B0}"/>
                </a:ext>
              </a:extLst>
            </p:cNvPr>
            <p:cNvSpPr/>
            <p:nvPr/>
          </p:nvSpPr>
          <p:spPr>
            <a:xfrm>
              <a:off x="4075625" y="2948125"/>
              <a:ext cx="1546698" cy="71012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2ED207F-6780-E24F-BCA9-025700695438}"/>
                </a:ext>
              </a:extLst>
            </p:cNvPr>
            <p:cNvSpPr txBox="1"/>
            <p:nvPr/>
          </p:nvSpPr>
          <p:spPr>
            <a:xfrm>
              <a:off x="4229580" y="3180303"/>
              <a:ext cx="1569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Alert Recipient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0FA8ECB-F91A-3740-9EB7-B4FCA7569097}"/>
              </a:ext>
            </a:extLst>
          </p:cNvPr>
          <p:cNvGrpSpPr/>
          <p:nvPr/>
        </p:nvGrpSpPr>
        <p:grpSpPr>
          <a:xfrm>
            <a:off x="8754717" y="3665696"/>
            <a:ext cx="2106871" cy="710120"/>
            <a:chOff x="4075625" y="3009910"/>
            <a:chExt cx="1723872" cy="710120"/>
          </a:xfrm>
        </p:grpSpPr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DC93FE39-5760-FF48-A00E-2EE0C5BC1D11}"/>
                </a:ext>
              </a:extLst>
            </p:cNvPr>
            <p:cNvSpPr/>
            <p:nvPr/>
          </p:nvSpPr>
          <p:spPr>
            <a:xfrm>
              <a:off x="4075625" y="3009910"/>
              <a:ext cx="1546698" cy="71012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DC1E4BB-DE34-794E-AF56-2B5D9E1DD3D7}"/>
                </a:ext>
              </a:extLst>
            </p:cNvPr>
            <p:cNvSpPr txBox="1"/>
            <p:nvPr/>
          </p:nvSpPr>
          <p:spPr>
            <a:xfrm>
              <a:off x="4229580" y="3180303"/>
              <a:ext cx="1569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Alert Recipient</a:t>
              </a:r>
            </a:p>
          </p:txBody>
        </p:sp>
      </p:grp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CFC357E1-9AA8-B54A-B42F-58B402DBAD88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6096000" y="2924627"/>
            <a:ext cx="2658717" cy="102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766ECBA8-BBF5-D74B-8B70-FF4E5A1A1642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6153747" y="1954124"/>
            <a:ext cx="2600970" cy="97050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43F1EE93-D43A-8048-87A9-31DE13981A25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6119086" y="2944840"/>
            <a:ext cx="2635631" cy="107591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BFE8E2E1-61A8-0E4B-A4D5-C71568CC176B}"/>
              </a:ext>
            </a:extLst>
          </p:cNvPr>
          <p:cNvSpPr/>
          <p:nvPr/>
        </p:nvSpPr>
        <p:spPr>
          <a:xfrm>
            <a:off x="6213674" y="2719328"/>
            <a:ext cx="444843" cy="4318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45109E6-E3DD-B74C-9139-CD07E8512FD3}"/>
              </a:ext>
            </a:extLst>
          </p:cNvPr>
          <p:cNvCxnSpPr>
            <a:cxnSpLocks/>
            <a:stCxn id="38" idx="2"/>
          </p:cNvCxnSpPr>
          <p:nvPr/>
        </p:nvCxnSpPr>
        <p:spPr>
          <a:xfrm flipH="1">
            <a:off x="4979774" y="3151168"/>
            <a:ext cx="1456322" cy="1556756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7A84FDB9-0AEB-CD40-B140-AAEEE7D6FBFB}"/>
              </a:ext>
            </a:extLst>
          </p:cNvPr>
          <p:cNvSpPr/>
          <p:nvPr/>
        </p:nvSpPr>
        <p:spPr>
          <a:xfrm>
            <a:off x="2335428" y="4708120"/>
            <a:ext cx="2658806" cy="178474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4449A1E-2DB7-4343-A7AF-F8362BCC5EFC}"/>
              </a:ext>
            </a:extLst>
          </p:cNvPr>
          <p:cNvSpPr txBox="1"/>
          <p:nvPr/>
        </p:nvSpPr>
        <p:spPr>
          <a:xfrm>
            <a:off x="2335428" y="4677163"/>
            <a:ext cx="2644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FHIR Communication Resource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140F394-DEDC-9E42-8234-709D8BE0EAE1}"/>
              </a:ext>
            </a:extLst>
          </p:cNvPr>
          <p:cNvSpPr txBox="1"/>
          <p:nvPr/>
        </p:nvSpPr>
        <p:spPr>
          <a:xfrm>
            <a:off x="7457008" y="4869404"/>
            <a:ext cx="318804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Note</a:t>
            </a:r>
            <a:endParaRPr lang="en-US" dirty="0"/>
          </a:p>
          <a:p>
            <a:r>
              <a:rPr lang="en-US" b="1" dirty="0"/>
              <a:t>Precondition: </a:t>
            </a:r>
            <a:r>
              <a:rPr lang="en-US" i="1" dirty="0"/>
              <a:t>Alert Recipients </a:t>
            </a:r>
            <a:r>
              <a:rPr lang="en-US" dirty="0"/>
              <a:t>have established themselves as </a:t>
            </a:r>
            <a:r>
              <a:rPr lang="en-US" i="1" dirty="0"/>
              <a:t>Interested Entities </a:t>
            </a:r>
            <a:r>
              <a:rPr lang="en-US" dirty="0"/>
              <a:t>with</a:t>
            </a:r>
            <a:r>
              <a:rPr lang="en-US" i="1" dirty="0"/>
              <a:t> Alert Sender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309189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28BAB-BC4B-6B45-A3BB-E4A4A18EB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Discharge Alerts – With Intermediary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BC0C1F4-BA93-F741-8962-4F3DC765E04C}"/>
              </a:ext>
            </a:extLst>
          </p:cNvPr>
          <p:cNvSpPr/>
          <p:nvPr/>
        </p:nvSpPr>
        <p:spPr>
          <a:xfrm>
            <a:off x="878448" y="2237694"/>
            <a:ext cx="1044961" cy="104496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B7843B-0F38-C54A-B674-CC9EC43F4652}"/>
              </a:ext>
            </a:extLst>
          </p:cNvPr>
          <p:cNvSpPr txBox="1"/>
          <p:nvPr/>
        </p:nvSpPr>
        <p:spPr>
          <a:xfrm>
            <a:off x="976549" y="2575508"/>
            <a:ext cx="848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Patient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8FA00D-1617-E447-BB5B-FDA7B291F1E1}"/>
              </a:ext>
            </a:extLst>
          </p:cNvPr>
          <p:cNvGrpSpPr/>
          <p:nvPr/>
        </p:nvGrpSpPr>
        <p:grpSpPr>
          <a:xfrm>
            <a:off x="4549302" y="2569873"/>
            <a:ext cx="1546698" cy="710120"/>
            <a:chOff x="4075625" y="3009910"/>
            <a:chExt cx="1546698" cy="710120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CE58C03C-5602-C945-93D2-316A3EE06973}"/>
                </a:ext>
              </a:extLst>
            </p:cNvPr>
            <p:cNvSpPr/>
            <p:nvPr/>
          </p:nvSpPr>
          <p:spPr>
            <a:xfrm>
              <a:off x="4075625" y="3009910"/>
              <a:ext cx="1546698" cy="71012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2BE0B3B-4C30-B343-9D0B-C5569A62736B}"/>
                </a:ext>
              </a:extLst>
            </p:cNvPr>
            <p:cNvSpPr txBox="1"/>
            <p:nvPr/>
          </p:nvSpPr>
          <p:spPr>
            <a:xfrm>
              <a:off x="4229580" y="3180303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Alert Sender</a:t>
              </a:r>
            </a:p>
          </p:txBody>
        </p:sp>
      </p:grp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1664ECC-0E1B-7340-BC27-D2724F1ABFB1}"/>
              </a:ext>
            </a:extLst>
          </p:cNvPr>
          <p:cNvSpPr/>
          <p:nvPr/>
        </p:nvSpPr>
        <p:spPr>
          <a:xfrm>
            <a:off x="3310515" y="1994245"/>
            <a:ext cx="2785485" cy="153185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232D67-31F4-1C49-B117-FE2DE67FC350}"/>
              </a:ext>
            </a:extLst>
          </p:cNvPr>
          <p:cNvSpPr txBox="1"/>
          <p:nvPr/>
        </p:nvSpPr>
        <p:spPr>
          <a:xfrm>
            <a:off x="3475132" y="2013410"/>
            <a:ext cx="1906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Healthcare Facility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5446DAB-6C76-7246-BD6B-691C7C09CF96}"/>
              </a:ext>
            </a:extLst>
          </p:cNvPr>
          <p:cNvCxnSpPr>
            <a:cxnSpLocks/>
            <a:stCxn id="4" idx="6"/>
            <a:endCxn id="8" idx="1"/>
          </p:cNvCxnSpPr>
          <p:nvPr/>
        </p:nvCxnSpPr>
        <p:spPr>
          <a:xfrm flipV="1">
            <a:off x="1923409" y="2760174"/>
            <a:ext cx="1387106" cy="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B8FFA07-08AA-EF4F-9888-8FA4EBC7D209}"/>
              </a:ext>
            </a:extLst>
          </p:cNvPr>
          <p:cNvSpPr txBox="1"/>
          <p:nvPr/>
        </p:nvSpPr>
        <p:spPr>
          <a:xfrm>
            <a:off x="2034657" y="2740266"/>
            <a:ext cx="1221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Discharged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8E6183F-210E-2342-A2D6-F183646A2B21}"/>
              </a:ext>
            </a:extLst>
          </p:cNvPr>
          <p:cNvGrpSpPr/>
          <p:nvPr/>
        </p:nvGrpSpPr>
        <p:grpSpPr>
          <a:xfrm>
            <a:off x="5071668" y="5333828"/>
            <a:ext cx="2106871" cy="710120"/>
            <a:chOff x="4075625" y="3009910"/>
            <a:chExt cx="1723872" cy="710120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CCD79D0E-A398-DE43-BA69-658B83864409}"/>
                </a:ext>
              </a:extLst>
            </p:cNvPr>
            <p:cNvSpPr/>
            <p:nvPr/>
          </p:nvSpPr>
          <p:spPr>
            <a:xfrm>
              <a:off x="4075625" y="3009910"/>
              <a:ext cx="1546698" cy="71012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86A507F-D12B-464E-9BD2-8D94D9EA593A}"/>
                </a:ext>
              </a:extLst>
            </p:cNvPr>
            <p:cNvSpPr txBox="1"/>
            <p:nvPr/>
          </p:nvSpPr>
          <p:spPr>
            <a:xfrm>
              <a:off x="4229580" y="3180303"/>
              <a:ext cx="1569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Alert Recipient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AD4AB3-E59B-C040-A387-905F183E5FB1}"/>
              </a:ext>
            </a:extLst>
          </p:cNvPr>
          <p:cNvGrpSpPr/>
          <p:nvPr/>
        </p:nvGrpSpPr>
        <p:grpSpPr>
          <a:xfrm>
            <a:off x="7589787" y="5333829"/>
            <a:ext cx="2119228" cy="710120"/>
            <a:chOff x="4065514" y="2948125"/>
            <a:chExt cx="1733983" cy="710120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FA10562D-D363-B44D-AD0C-2E882BF131B0}"/>
                </a:ext>
              </a:extLst>
            </p:cNvPr>
            <p:cNvSpPr/>
            <p:nvPr/>
          </p:nvSpPr>
          <p:spPr>
            <a:xfrm>
              <a:off x="4065514" y="2948125"/>
              <a:ext cx="1546698" cy="71012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2ED207F-6780-E24F-BCA9-025700695438}"/>
                </a:ext>
              </a:extLst>
            </p:cNvPr>
            <p:cNvSpPr txBox="1"/>
            <p:nvPr/>
          </p:nvSpPr>
          <p:spPr>
            <a:xfrm>
              <a:off x="4229580" y="3180303"/>
              <a:ext cx="1569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Alert Recipient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0FA8ECB-F91A-3740-9EB7-B4FCA7569097}"/>
              </a:ext>
            </a:extLst>
          </p:cNvPr>
          <p:cNvGrpSpPr/>
          <p:nvPr/>
        </p:nvGrpSpPr>
        <p:grpSpPr>
          <a:xfrm>
            <a:off x="10107905" y="5333827"/>
            <a:ext cx="2106871" cy="710120"/>
            <a:chOff x="4075625" y="3009910"/>
            <a:chExt cx="1723872" cy="710120"/>
          </a:xfrm>
        </p:grpSpPr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DC93FE39-5760-FF48-A00E-2EE0C5BC1D11}"/>
                </a:ext>
              </a:extLst>
            </p:cNvPr>
            <p:cNvSpPr/>
            <p:nvPr/>
          </p:nvSpPr>
          <p:spPr>
            <a:xfrm>
              <a:off x="4075625" y="3009910"/>
              <a:ext cx="1546698" cy="71012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DC1E4BB-DE34-794E-AF56-2B5D9E1DD3D7}"/>
                </a:ext>
              </a:extLst>
            </p:cNvPr>
            <p:cNvSpPr txBox="1"/>
            <p:nvPr/>
          </p:nvSpPr>
          <p:spPr>
            <a:xfrm>
              <a:off x="4229580" y="3180303"/>
              <a:ext cx="1569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Alert Recipient</a:t>
              </a:r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45109E6-E3DD-B74C-9139-CD07E8512FD3}"/>
              </a:ext>
            </a:extLst>
          </p:cNvPr>
          <p:cNvCxnSpPr>
            <a:cxnSpLocks/>
            <a:stCxn id="38" idx="0"/>
            <a:endCxn id="42" idx="1"/>
          </p:cNvCxnSpPr>
          <p:nvPr/>
        </p:nvCxnSpPr>
        <p:spPr>
          <a:xfrm flipV="1">
            <a:off x="6439507" y="1879235"/>
            <a:ext cx="3108148" cy="861031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E38272ED-F94D-B34F-B697-4F6800A2E9F9}"/>
              </a:ext>
            </a:extLst>
          </p:cNvPr>
          <p:cNvGrpSpPr/>
          <p:nvPr/>
        </p:nvGrpSpPr>
        <p:grpSpPr>
          <a:xfrm>
            <a:off x="9533194" y="1525294"/>
            <a:ext cx="2658806" cy="1102420"/>
            <a:chOff x="8314329" y="1467454"/>
            <a:chExt cx="2658806" cy="110242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A84FDB9-0AEB-CD40-B140-AAEEE7D6FBFB}"/>
                </a:ext>
              </a:extLst>
            </p:cNvPr>
            <p:cNvSpPr/>
            <p:nvPr/>
          </p:nvSpPr>
          <p:spPr>
            <a:xfrm>
              <a:off x="8314329" y="1467454"/>
              <a:ext cx="2644345" cy="11024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alpha val="59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4449A1E-2DB7-4343-A7AF-F8362BCC5EFC}"/>
                </a:ext>
              </a:extLst>
            </p:cNvPr>
            <p:cNvSpPr txBox="1"/>
            <p:nvPr/>
          </p:nvSpPr>
          <p:spPr>
            <a:xfrm>
              <a:off x="8328790" y="1498229"/>
              <a:ext cx="26443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FHIR Communication Resource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EC0D7BD-71AB-DC47-AE4A-7D08933B7CB3}"/>
              </a:ext>
            </a:extLst>
          </p:cNvPr>
          <p:cNvGrpSpPr/>
          <p:nvPr/>
        </p:nvGrpSpPr>
        <p:grpSpPr>
          <a:xfrm>
            <a:off x="7522880" y="2589780"/>
            <a:ext cx="1890334" cy="710120"/>
            <a:chOff x="4075625" y="3009910"/>
            <a:chExt cx="1546698" cy="710120"/>
          </a:xfrm>
        </p:grpSpPr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32005A3D-D19C-0B42-AC79-4E7A19E604DE}"/>
                </a:ext>
              </a:extLst>
            </p:cNvPr>
            <p:cNvSpPr/>
            <p:nvPr/>
          </p:nvSpPr>
          <p:spPr>
            <a:xfrm>
              <a:off x="4075625" y="3009910"/>
              <a:ext cx="1546698" cy="71012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CB6AAE2-8F08-4549-B14A-D903D5EA519C}"/>
                </a:ext>
              </a:extLst>
            </p:cNvPr>
            <p:cNvSpPr txBox="1"/>
            <p:nvPr/>
          </p:nvSpPr>
          <p:spPr>
            <a:xfrm>
              <a:off x="4229580" y="3036716"/>
              <a:ext cx="13388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Alert Intermediary</a:t>
              </a:r>
            </a:p>
          </p:txBody>
        </p:sp>
      </p:grp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AC12A48-93AF-704F-9162-70787831053E}"/>
              </a:ext>
            </a:extLst>
          </p:cNvPr>
          <p:cNvCxnSpPr>
            <a:cxnSpLocks/>
            <a:endCxn id="32" idx="1"/>
          </p:cNvCxnSpPr>
          <p:nvPr/>
        </p:nvCxnSpPr>
        <p:spPr>
          <a:xfrm>
            <a:off x="6075406" y="2944839"/>
            <a:ext cx="1447472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BFE8E2E1-61A8-0E4B-A4D5-C71568CC176B}"/>
              </a:ext>
            </a:extLst>
          </p:cNvPr>
          <p:cNvSpPr/>
          <p:nvPr/>
        </p:nvSpPr>
        <p:spPr>
          <a:xfrm>
            <a:off x="6284160" y="2740266"/>
            <a:ext cx="310694" cy="3486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4577CA9-2E2F-6444-936E-9B84730DE6C8}"/>
              </a:ext>
            </a:extLst>
          </p:cNvPr>
          <p:cNvCxnSpPr>
            <a:cxnSpLocks/>
            <a:stCxn id="34" idx="2"/>
            <a:endCxn id="19" idx="0"/>
          </p:cNvCxnSpPr>
          <p:nvPr/>
        </p:nvCxnSpPr>
        <p:spPr>
          <a:xfrm>
            <a:off x="8529193" y="3262917"/>
            <a:ext cx="5761" cy="20709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AB16ACD-ED53-7046-BCA1-A37A7FBD8006}"/>
              </a:ext>
            </a:extLst>
          </p:cNvPr>
          <p:cNvCxnSpPr>
            <a:cxnSpLocks/>
            <a:stCxn id="34" idx="2"/>
            <a:endCxn id="22" idx="0"/>
          </p:cNvCxnSpPr>
          <p:nvPr/>
        </p:nvCxnSpPr>
        <p:spPr>
          <a:xfrm rot="16200000" flipH="1">
            <a:off x="8755677" y="3036432"/>
            <a:ext cx="2070910" cy="25238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4">
            <a:extLst>
              <a:ext uri="{FF2B5EF4-FFF2-40B4-BE49-F238E27FC236}">
                <a16:creationId xmlns:a16="http://schemas.microsoft.com/office/drawing/2014/main" id="{CD54FB12-4D2D-8248-B85E-2D759FC319BA}"/>
              </a:ext>
            </a:extLst>
          </p:cNvPr>
          <p:cNvCxnSpPr>
            <a:cxnSpLocks/>
            <a:stCxn id="34" idx="2"/>
            <a:endCxn id="16" idx="0"/>
          </p:cNvCxnSpPr>
          <p:nvPr/>
        </p:nvCxnSpPr>
        <p:spPr>
          <a:xfrm rot="5400000">
            <a:off x="6237559" y="3042193"/>
            <a:ext cx="2070911" cy="25123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20A25CEB-EFF0-F54D-9680-3E02325EF380}"/>
              </a:ext>
            </a:extLst>
          </p:cNvPr>
          <p:cNvSpPr/>
          <p:nvPr/>
        </p:nvSpPr>
        <p:spPr>
          <a:xfrm>
            <a:off x="8367114" y="3634913"/>
            <a:ext cx="310694" cy="3486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307938B-FD85-CE4C-B039-838ECD421D52}"/>
              </a:ext>
            </a:extLst>
          </p:cNvPr>
          <p:cNvCxnSpPr>
            <a:cxnSpLocks/>
            <a:stCxn id="53" idx="3"/>
            <a:endCxn id="41" idx="2"/>
          </p:cNvCxnSpPr>
          <p:nvPr/>
        </p:nvCxnSpPr>
        <p:spPr>
          <a:xfrm flipV="1">
            <a:off x="8677808" y="2627714"/>
            <a:ext cx="2177559" cy="1181526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37D2500-5BB1-D048-8916-E92F6FBF2880}"/>
              </a:ext>
            </a:extLst>
          </p:cNvPr>
          <p:cNvSpPr txBox="1"/>
          <p:nvPr/>
        </p:nvSpPr>
        <p:spPr>
          <a:xfrm>
            <a:off x="617838" y="4073109"/>
            <a:ext cx="318804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Note</a:t>
            </a:r>
            <a:endParaRPr lang="en-US" dirty="0"/>
          </a:p>
          <a:p>
            <a:r>
              <a:rPr lang="en-US" b="1" dirty="0"/>
              <a:t>Precondition: </a:t>
            </a:r>
            <a:r>
              <a:rPr lang="en-US" i="1" dirty="0"/>
              <a:t>Alert Recipients</a:t>
            </a:r>
            <a:r>
              <a:rPr lang="en-US" dirty="0"/>
              <a:t> have established themselves as </a:t>
            </a:r>
            <a:r>
              <a:rPr lang="en-US" i="1" dirty="0"/>
              <a:t>Interested Entities </a:t>
            </a:r>
            <a:r>
              <a:rPr lang="en-US" dirty="0"/>
              <a:t>with </a:t>
            </a:r>
            <a:r>
              <a:rPr lang="en-US" i="1" dirty="0"/>
              <a:t>Alert</a:t>
            </a:r>
            <a:r>
              <a:rPr lang="en-US" dirty="0"/>
              <a:t> </a:t>
            </a:r>
            <a:r>
              <a:rPr lang="en-US" i="1" dirty="0"/>
              <a:t>Intermediary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568165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363</Words>
  <Application>Microsoft Macintosh PowerPoint</Application>
  <PresentationFormat>Widescreen</PresentationFormat>
  <Paragraphs>74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DaVinci Alerts</vt:lpstr>
      <vt:lpstr>Actors</vt:lpstr>
      <vt:lpstr>Actors - examples</vt:lpstr>
      <vt:lpstr>Admission Alerts – No Intermediary</vt:lpstr>
      <vt:lpstr>Admission Alerts – With Intermediary</vt:lpstr>
      <vt:lpstr>Discharge Alerts – No Intermediary</vt:lpstr>
      <vt:lpstr>Discharge Alerts – With Intermediary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DaVinci Alerts</dc:title>
  <dc:creator>Samir Jain</dc:creator>
  <cp:lastModifiedBy>Eric Haas</cp:lastModifiedBy>
  <cp:revision>5</cp:revision>
  <dcterms:created xsi:type="dcterms:W3CDTF">2019-07-08T15:00:17Z</dcterms:created>
  <dcterms:modified xsi:type="dcterms:W3CDTF">2019-07-29T23:21:42Z</dcterms:modified>
</cp:coreProperties>
</file>